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74" r:id="rId3"/>
    <p:sldId id="386" r:id="rId4"/>
    <p:sldId id="261" r:id="rId5"/>
    <p:sldId id="262" r:id="rId6"/>
    <p:sldId id="275" r:id="rId7"/>
    <p:sldId id="407" r:id="rId8"/>
    <p:sldId id="278" r:id="rId9"/>
    <p:sldId id="265" r:id="rId10"/>
    <p:sldId id="276" r:id="rId11"/>
    <p:sldId id="387" r:id="rId12"/>
    <p:sldId id="280" r:id="rId13"/>
    <p:sldId id="389" r:id="rId14"/>
    <p:sldId id="390" r:id="rId15"/>
    <p:sldId id="391" r:id="rId16"/>
    <p:sldId id="281" r:id="rId17"/>
    <p:sldId id="405" r:id="rId18"/>
    <p:sldId id="406" r:id="rId19"/>
    <p:sldId id="312" r:id="rId20"/>
    <p:sldId id="388" r:id="rId21"/>
    <p:sldId id="345" r:id="rId22"/>
    <p:sldId id="346" r:id="rId23"/>
    <p:sldId id="347" r:id="rId24"/>
    <p:sldId id="348" r:id="rId25"/>
    <p:sldId id="393"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99" r:id="rId40"/>
    <p:sldId id="402" r:id="rId41"/>
    <p:sldId id="403" r:id="rId42"/>
    <p:sldId id="408" r:id="rId43"/>
    <p:sldId id="400" r:id="rId44"/>
    <p:sldId id="397" r:id="rId45"/>
    <p:sldId id="398" r:id="rId46"/>
    <p:sldId id="401" r:id="rId4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de-CH"/>
          </a:p>
        </p:txBody>
      </p:sp>
      <p:sp>
        <p:nvSpPr>
          <p:cNvPr id="3" name="Datumsplatzhalt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16FB2276-3295-49DB-8C80-FAA8B8C69DE9}" type="datetimeFigureOut">
              <a:rPr lang="de-CH"/>
              <a:pPr/>
              <a:t>09.04.2013</a:t>
            </a:fld>
            <a:endParaRPr lang="de-CH"/>
          </a:p>
        </p:txBody>
      </p:sp>
      <p:sp>
        <p:nvSpPr>
          <p:cNvPr id="4" name="Folienbildplatzhalt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de-CH"/>
          </a:p>
        </p:txBody>
      </p:sp>
      <p:sp>
        <p:nvSpPr>
          <p:cNvPr id="7" name="Foliennummernplatzhalt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86AEEDC8-67A0-4FEC-8E6D-6F7841CE5766}" type="slidenum">
              <a:rPr lang="de-CH"/>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p:txBody>
          <a:bodyPr/>
          <a:lstStyle/>
          <a:p>
            <a:pPr eaLnBrk="1" hangingPunct="1">
              <a:spcBef>
                <a:spcPct val="0"/>
              </a:spcBef>
            </a:pPr>
            <a:endParaRPr lang="de-DE" smtClean="0"/>
          </a:p>
        </p:txBody>
      </p:sp>
      <p:sp>
        <p:nvSpPr>
          <p:cNvPr id="52227" name="Foliennummernplatzhalter 3"/>
          <p:cNvSpPr>
            <a:spLocks noGrp="1"/>
          </p:cNvSpPr>
          <p:nvPr>
            <p:ph type="sldNum" sz="quarter" idx="5"/>
          </p:nvPr>
        </p:nvSpPr>
        <p:spPr>
          <a:noFill/>
        </p:spPr>
        <p:txBody>
          <a:bodyPr/>
          <a:lstStyle/>
          <a:p>
            <a:pPr defTabSz="952500"/>
            <a:fld id="{ECBA0634-2B0E-4BED-AC83-ACE1BBA44D8E}" type="slidenum">
              <a:rPr lang="de-DE" sz="1200">
                <a:latin typeface="Arial" charset="0"/>
                <a:ea typeface="ＭＳ Ｐゴシック"/>
                <a:cs typeface="ＭＳ Ｐゴシック"/>
              </a:rPr>
              <a:pPr defTabSz="952500"/>
              <a:t>37</a:t>
            </a:fld>
            <a:endParaRPr lang="de-DE" sz="120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de-DE" smtClean="0"/>
              <a:t>Titelmasterformat durch Klicken bearbeiten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7" name="Datumsplatzhalter 6"/>
          <p:cNvSpPr>
            <a:spLocks noGrp="1"/>
          </p:cNvSpPr>
          <p:nvPr>
            <p:ph type="dt" sz="half" idx="10"/>
          </p:nvPr>
        </p:nvSpPr>
        <p:spPr/>
        <p:txBody>
          <a:bodyPr/>
          <a:lstStyle>
            <a:lvl1pPr>
              <a:defRPr/>
            </a:lvl1pPr>
          </a:lstStyle>
          <a:p>
            <a:pPr>
              <a:defRPr/>
            </a:pPr>
            <a:r>
              <a:rPr lang="de-DE"/>
              <a:t>Energiepolitik Wallis</a:t>
            </a:r>
            <a:endParaRPr lang="de-CH"/>
          </a:p>
        </p:txBody>
      </p:sp>
      <p:sp>
        <p:nvSpPr>
          <p:cNvPr id="48" name="Fußzeilenplatzhalter 7"/>
          <p:cNvSpPr>
            <a:spLocks noGrp="1"/>
          </p:cNvSpPr>
          <p:nvPr>
            <p:ph type="ftr" sz="quarter" idx="11"/>
          </p:nvPr>
        </p:nvSpPr>
        <p:spPr/>
        <p:txBody>
          <a:bodyPr/>
          <a:lstStyle>
            <a:lvl1pPr>
              <a:defRPr/>
            </a:lvl1pPr>
          </a:lstStyle>
          <a:p>
            <a:pPr>
              <a:defRPr/>
            </a:pPr>
            <a:endParaRPr lang="de-CH"/>
          </a:p>
        </p:txBody>
      </p:sp>
      <p:sp>
        <p:nvSpPr>
          <p:cNvPr id="49" name="Foliennummernplatzhalter 8"/>
          <p:cNvSpPr>
            <a:spLocks noGrp="1"/>
          </p:cNvSpPr>
          <p:nvPr>
            <p:ph type="sldNum" sz="quarter" idx="12"/>
          </p:nvPr>
        </p:nvSpPr>
        <p:spPr/>
        <p:txBody>
          <a:bodyPr/>
          <a:lstStyle>
            <a:lvl1pPr>
              <a:defRPr/>
            </a:lvl1pPr>
          </a:lstStyle>
          <a:p>
            <a:pPr>
              <a:defRPr/>
            </a:pPr>
            <a:fld id="{A07F0758-EEF6-4D90-B0F9-B1636FB98F5F}" type="slidenum">
              <a:rPr lang="de-CH"/>
              <a:pPr>
                <a:defRPr/>
              </a:pPr>
              <a:t>‹Nr.›</a:t>
            </a:fld>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de-DE"/>
              <a:t>Energiepolitik Wallis</a:t>
            </a:r>
            <a:endParaRPr lang="de-CH" dirty="0"/>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6020FD30-9D41-4D9B-9053-C03063F96A54}" type="slidenum">
              <a:rPr lang="de-CH"/>
              <a:pPr>
                <a:defRPr/>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r>
              <a:rPr lang="de-DE"/>
              <a:t>Energiepolitik Wallis</a:t>
            </a:r>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3F67867A-2BCE-4193-AC1C-A061BE6960E5}"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r>
              <a:rPr lang="de-DE"/>
              <a:t>Energiepolitik Wallis</a:t>
            </a:r>
            <a:endParaRPr lang="de-CH" dirty="0"/>
          </a:p>
        </p:txBody>
      </p:sp>
      <p:sp>
        <p:nvSpPr>
          <p:cNvPr id="5" name="Slide Number Placeholder 5"/>
          <p:cNvSpPr>
            <a:spLocks noGrp="1"/>
          </p:cNvSpPr>
          <p:nvPr>
            <p:ph type="sldNum" sz="quarter" idx="11"/>
          </p:nvPr>
        </p:nvSpPr>
        <p:spPr/>
        <p:txBody>
          <a:bodyPr/>
          <a:lstStyle>
            <a:lvl1pPr>
              <a:defRPr/>
            </a:lvl1pPr>
          </a:lstStyle>
          <a:p>
            <a:pPr>
              <a:defRPr/>
            </a:pPr>
            <a:fld id="{40101AC8-66AF-4752-A257-40FF1A485150}" type="slidenum">
              <a:rPr lang="de-CH"/>
              <a:pPr>
                <a:defRPr/>
              </a:pPr>
              <a:t>‹Nr.›</a:t>
            </a:fld>
            <a:endParaRPr lang="de-CH"/>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de-DE"/>
              <a:t>Energiepolitik Wallis</a:t>
            </a:r>
            <a:endParaRPr lang="de-CH" dirty="0"/>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E3A4AF19-42DF-47DE-96A1-5A1A5D6761D0}" type="slidenum">
              <a:rPr lang="de-CH"/>
              <a:pPr>
                <a:defRPr/>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5"/>
          </p:nvPr>
        </p:nvSpPr>
        <p:spPr/>
        <p:txBody>
          <a:bodyPr/>
          <a:lstStyle>
            <a:lvl1pPr>
              <a:defRPr/>
            </a:lvl1pPr>
          </a:lstStyle>
          <a:p>
            <a:pPr>
              <a:defRPr/>
            </a:pPr>
            <a:r>
              <a:rPr lang="de-DE"/>
              <a:t>Energiepolitik Wallis</a:t>
            </a:r>
            <a:endParaRPr lang="de-CH"/>
          </a:p>
        </p:txBody>
      </p:sp>
      <p:sp>
        <p:nvSpPr>
          <p:cNvPr id="6" name="Footer Placeholder 5"/>
          <p:cNvSpPr>
            <a:spLocks noGrp="1"/>
          </p:cNvSpPr>
          <p:nvPr>
            <p:ph type="ftr" sz="quarter" idx="16"/>
          </p:nvPr>
        </p:nvSpPr>
        <p:spPr/>
        <p:txBody>
          <a:bodyPr/>
          <a:lstStyle>
            <a:lvl1pPr>
              <a:defRPr/>
            </a:lvl1pPr>
          </a:lstStyle>
          <a:p>
            <a:pPr>
              <a:defRPr/>
            </a:pPr>
            <a:endParaRPr lang="de-CH"/>
          </a:p>
        </p:txBody>
      </p:sp>
      <p:sp>
        <p:nvSpPr>
          <p:cNvPr id="7" name="Slide Number Placeholder 6"/>
          <p:cNvSpPr>
            <a:spLocks noGrp="1"/>
          </p:cNvSpPr>
          <p:nvPr>
            <p:ph type="sldNum" sz="quarter" idx="17"/>
          </p:nvPr>
        </p:nvSpPr>
        <p:spPr/>
        <p:txBody>
          <a:bodyPr/>
          <a:lstStyle>
            <a:lvl1pPr>
              <a:defRPr/>
            </a:lvl1pPr>
          </a:lstStyle>
          <a:p>
            <a:pPr>
              <a:defRPr/>
            </a:pPr>
            <a:fld id="{3165FEAC-EFFE-44EB-BAEC-D04066E4F86E}" type="slidenum">
              <a:rPr lang="de-CH"/>
              <a:pPr>
                <a:defRPr/>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lvl1pPr>
              <a:defRPr/>
            </a:lvl1pPr>
          </a:lstStyle>
          <a:p>
            <a:pPr>
              <a:defRPr/>
            </a:pPr>
            <a:r>
              <a:rPr lang="de-DE"/>
              <a:t>Energiepolitik Wallis</a:t>
            </a:r>
            <a:endParaRPr lang="de-CH"/>
          </a:p>
        </p:txBody>
      </p:sp>
      <p:sp>
        <p:nvSpPr>
          <p:cNvPr id="8" name="Footer Placeholder 7"/>
          <p:cNvSpPr>
            <a:spLocks noGrp="1"/>
          </p:cNvSpPr>
          <p:nvPr>
            <p:ph type="ftr" sz="quarter" idx="11"/>
          </p:nvPr>
        </p:nvSpPr>
        <p:spPr/>
        <p:txBody>
          <a:bodyPr/>
          <a:lstStyle>
            <a:lvl1pPr>
              <a:defRPr/>
            </a:lvl1pPr>
          </a:lstStyle>
          <a:p>
            <a:pPr>
              <a:defRPr/>
            </a:pPr>
            <a:endParaRPr lang="de-CH"/>
          </a:p>
        </p:txBody>
      </p:sp>
      <p:sp>
        <p:nvSpPr>
          <p:cNvPr id="9" name="Slide Number Placeholder 8"/>
          <p:cNvSpPr>
            <a:spLocks noGrp="1"/>
          </p:cNvSpPr>
          <p:nvPr>
            <p:ph type="sldNum" sz="quarter" idx="12"/>
          </p:nvPr>
        </p:nvSpPr>
        <p:spPr/>
        <p:txBody>
          <a:bodyPr/>
          <a:lstStyle>
            <a:lvl1pPr>
              <a:defRPr/>
            </a:lvl1pPr>
          </a:lstStyle>
          <a:p>
            <a:pPr>
              <a:defRPr/>
            </a:pPr>
            <a:fld id="{0AD525CE-2FB5-447D-B353-E1F7E9A52DB1}" type="slidenum">
              <a:rPr lang="de-CH"/>
              <a:pPr>
                <a:defRPr/>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lvl1pPr>
              <a:defRPr/>
            </a:lvl1pPr>
          </a:lstStyle>
          <a:p>
            <a:pPr>
              <a:defRPr/>
            </a:pPr>
            <a:r>
              <a:rPr lang="de-DE"/>
              <a:t>Energiepolitik Wallis</a:t>
            </a:r>
            <a:endParaRPr lang="de-CH"/>
          </a:p>
        </p:txBody>
      </p:sp>
      <p:sp>
        <p:nvSpPr>
          <p:cNvPr id="4" name="Footer Placeholder 3"/>
          <p:cNvSpPr>
            <a:spLocks noGrp="1"/>
          </p:cNvSpPr>
          <p:nvPr>
            <p:ph type="ftr" sz="quarter" idx="11"/>
          </p:nvPr>
        </p:nvSpPr>
        <p:spPr/>
        <p:txBody>
          <a:bodyPr/>
          <a:lstStyle>
            <a:lvl1pPr>
              <a:defRPr/>
            </a:lvl1pPr>
          </a:lstStyle>
          <a:p>
            <a:pPr>
              <a:defRPr/>
            </a:pPr>
            <a:endParaRPr lang="de-CH"/>
          </a:p>
        </p:txBody>
      </p:sp>
      <p:sp>
        <p:nvSpPr>
          <p:cNvPr id="5" name="Slide Number Placeholder 4"/>
          <p:cNvSpPr>
            <a:spLocks noGrp="1"/>
          </p:cNvSpPr>
          <p:nvPr>
            <p:ph type="sldNum" sz="quarter" idx="12"/>
          </p:nvPr>
        </p:nvSpPr>
        <p:spPr/>
        <p:txBody>
          <a:bodyPr/>
          <a:lstStyle>
            <a:lvl1pPr>
              <a:defRPr/>
            </a:lvl1pPr>
          </a:lstStyle>
          <a:p>
            <a:pPr>
              <a:defRPr/>
            </a:pPr>
            <a:fld id="{8AC592DD-2DBE-417B-86BC-1EE0AB0477EE}" type="slidenum">
              <a:rPr lang="de-CH"/>
              <a:pPr>
                <a:defRPr/>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de-DE"/>
              <a:t>Energiepolitik Wallis</a:t>
            </a:r>
            <a:endParaRPr lang="de-CH"/>
          </a:p>
        </p:txBody>
      </p:sp>
      <p:sp>
        <p:nvSpPr>
          <p:cNvPr id="3" name="Footer Placeholder 2"/>
          <p:cNvSpPr>
            <a:spLocks noGrp="1"/>
          </p:cNvSpPr>
          <p:nvPr>
            <p:ph type="ftr" sz="quarter" idx="11"/>
          </p:nvPr>
        </p:nvSpPr>
        <p:spPr/>
        <p:txBody>
          <a:bodyPr/>
          <a:lstStyle>
            <a:lvl1pPr>
              <a:defRPr/>
            </a:lvl1pPr>
          </a:lstStyle>
          <a:p>
            <a:pPr>
              <a:defRPr/>
            </a:pPr>
            <a:endParaRPr lang="de-CH"/>
          </a:p>
        </p:txBody>
      </p:sp>
      <p:sp>
        <p:nvSpPr>
          <p:cNvPr id="4" name="Slide Number Placeholder 3"/>
          <p:cNvSpPr>
            <a:spLocks noGrp="1"/>
          </p:cNvSpPr>
          <p:nvPr>
            <p:ph type="sldNum" sz="quarter" idx="12"/>
          </p:nvPr>
        </p:nvSpPr>
        <p:spPr/>
        <p:txBody>
          <a:bodyPr/>
          <a:lstStyle>
            <a:lvl1pPr>
              <a:defRPr/>
            </a:lvl1pPr>
          </a:lstStyle>
          <a:p>
            <a:pPr>
              <a:defRPr/>
            </a:pPr>
            <a:fld id="{60C8FCF3-EE42-4132-ABD2-5D76E8CC4DEA}" type="slidenum">
              <a:rPr lang="de-CH"/>
              <a:pPr>
                <a:defRPr/>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de-DE" smtClean="0"/>
              <a:t>Titelmasterformat durch Klicken bearbeiten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8" name="Date Placeholder 4"/>
          <p:cNvSpPr>
            <a:spLocks noGrp="1"/>
          </p:cNvSpPr>
          <p:nvPr>
            <p:ph type="dt" sz="half" idx="10"/>
          </p:nvPr>
        </p:nvSpPr>
        <p:spPr/>
        <p:txBody>
          <a:bodyPr/>
          <a:lstStyle>
            <a:lvl1pPr>
              <a:defRPr/>
            </a:lvl1pPr>
          </a:lstStyle>
          <a:p>
            <a:pPr>
              <a:defRPr/>
            </a:pPr>
            <a:r>
              <a:rPr lang="de-DE"/>
              <a:t>Energiepolitik Wallis</a:t>
            </a:r>
            <a:endParaRPr lang="de-CH"/>
          </a:p>
        </p:txBody>
      </p:sp>
      <p:sp>
        <p:nvSpPr>
          <p:cNvPr id="49" name="Slide Number Placeholder 6"/>
          <p:cNvSpPr>
            <a:spLocks noGrp="1"/>
          </p:cNvSpPr>
          <p:nvPr>
            <p:ph type="sldNum" sz="quarter" idx="11"/>
          </p:nvPr>
        </p:nvSpPr>
        <p:spPr/>
        <p:txBody>
          <a:bodyPr/>
          <a:lstStyle>
            <a:lvl1pPr>
              <a:defRPr/>
            </a:lvl1pPr>
          </a:lstStyle>
          <a:p>
            <a:pPr>
              <a:defRPr/>
            </a:pPr>
            <a:fld id="{08AF8E27-9078-4DFE-96AC-FDAB5E320160}" type="slidenum">
              <a:rPr lang="de-CH"/>
              <a:pPr>
                <a:defRPr/>
              </a:pPr>
              <a:t>‹Nr.›</a:t>
            </a:fld>
            <a:endParaRPr lang="de-CH"/>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de-DE" smtClean="0"/>
              <a:t>Titelmasterformat durch Klicken bearbeiten</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8" name="Date Placeholder 4"/>
          <p:cNvSpPr>
            <a:spLocks noGrp="1"/>
          </p:cNvSpPr>
          <p:nvPr>
            <p:ph type="dt" sz="half" idx="10"/>
          </p:nvPr>
        </p:nvSpPr>
        <p:spPr/>
        <p:txBody>
          <a:bodyPr/>
          <a:lstStyle>
            <a:lvl1pPr>
              <a:defRPr/>
            </a:lvl1pPr>
          </a:lstStyle>
          <a:p>
            <a:pPr>
              <a:defRPr/>
            </a:pPr>
            <a:r>
              <a:rPr lang="de-DE"/>
              <a:t>Energiepolitik Wallis</a:t>
            </a:r>
            <a:endParaRPr lang="de-CH"/>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de-CH"/>
          </a:p>
        </p:txBody>
      </p:sp>
      <p:sp>
        <p:nvSpPr>
          <p:cNvPr id="50" name="Slide Number Placeholder 6"/>
          <p:cNvSpPr>
            <a:spLocks noGrp="1"/>
          </p:cNvSpPr>
          <p:nvPr>
            <p:ph type="sldNum" sz="quarter" idx="12"/>
          </p:nvPr>
        </p:nvSpPr>
        <p:spPr/>
        <p:txBody>
          <a:bodyPr/>
          <a:lstStyle>
            <a:lvl1pPr>
              <a:defRPr/>
            </a:lvl1pPr>
          </a:lstStyle>
          <a:p>
            <a:pPr>
              <a:defRPr/>
            </a:pPr>
            <a:fld id="{C2ABA1A9-416F-4EC4-925B-7C6359885137}" type="slidenum">
              <a:rPr lang="de-CH"/>
              <a:pPr>
                <a:defRPr/>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rgbClr val="FEFEFE"/>
                </a:solidFill>
                <a:latin typeface="+mn-lt"/>
              </a:defRPr>
            </a:lvl1pPr>
          </a:lstStyle>
          <a:p>
            <a:pPr>
              <a:defRPr/>
            </a:pPr>
            <a:r>
              <a:rPr lang="de-DE"/>
              <a:t>Energiepolitik Wallis</a:t>
            </a:r>
            <a:endParaRPr lang="de-CH"/>
          </a:p>
        </p:txBody>
      </p:sp>
      <p:sp>
        <p:nvSpPr>
          <p:cNvPr id="5" name="Footer Placeholder 4"/>
          <p:cNvSpPr>
            <a:spLocks noGrp="1"/>
          </p:cNvSpPr>
          <p:nvPr>
            <p:ph type="ftr" sz="quarter" idx="3"/>
          </p:nvPr>
        </p:nvSpPr>
        <p:spPr>
          <a:xfrm>
            <a:off x="4211638" y="6511925"/>
            <a:ext cx="455295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mn-lt"/>
              </a:defRPr>
            </a:lvl1pPr>
          </a:lstStyle>
          <a:p>
            <a:pPr>
              <a:defRPr/>
            </a:pPr>
            <a:r>
              <a:rPr lang="de-CH"/>
              <a:t>Monatsversammlung OVB, 05. April 2013, Beat Abgottspon</a:t>
            </a: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86888D96-8A30-4DDB-94F9-51E58D34E4A5}" type="slidenum">
              <a:rPr lang="de-CH"/>
              <a:pPr>
                <a:defRPr/>
              </a:pPr>
              <a:t>‹Nr.›</a:t>
            </a:fld>
            <a:endParaRPr lang="de-CH"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a:defRPr>
      </a:lvl2pPr>
      <a:lvl3pPr algn="l" rtl="0" eaLnBrk="0" fontAlgn="base" hangingPunct="0">
        <a:spcBef>
          <a:spcPct val="0"/>
        </a:spcBef>
        <a:spcAft>
          <a:spcPct val="0"/>
        </a:spcAft>
        <a:defRPr sz="4000">
          <a:solidFill>
            <a:schemeClr val="accent1"/>
          </a:solidFill>
          <a:latin typeface="Century Gothic"/>
        </a:defRPr>
      </a:lvl3pPr>
      <a:lvl4pPr algn="l" rtl="0" eaLnBrk="0" fontAlgn="base" hangingPunct="0">
        <a:spcBef>
          <a:spcPct val="0"/>
        </a:spcBef>
        <a:spcAft>
          <a:spcPct val="0"/>
        </a:spcAft>
        <a:defRPr sz="4000">
          <a:solidFill>
            <a:schemeClr val="accent1"/>
          </a:solidFill>
          <a:latin typeface="Century Gothic"/>
        </a:defRPr>
      </a:lvl4pPr>
      <a:lvl5pPr algn="l" rtl="0" eaLnBrk="0" fontAlgn="base" hangingPunct="0">
        <a:spcBef>
          <a:spcPct val="0"/>
        </a:spcBef>
        <a:spcAft>
          <a:spcPct val="0"/>
        </a:spcAft>
        <a:defRPr sz="4000">
          <a:solidFill>
            <a:schemeClr val="accent1"/>
          </a:solidFill>
          <a:latin typeface="Century Gothi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h/url?sa=i&amp;rct=j&amp;q=energiewende&amp;source=images&amp;cd=&amp;cad=rja&amp;docid=6dRLWix_kkYdtM&amp;tbnid=WbYgu_imXlPe-M:&amp;ved=0CAUQjRw&amp;url=http://www.ross-luttmann.de/lokal_1_1_71_Die-Energiewende--ein-Gemeinschaftsprojekt.html&amp;ei=6J1SUcyTNMjasgaR-4C4BA&amp;bvm=bv.44342787,d.Yms&amp;psig=AFQjCNH8hDOz7EEv4UkFiV6QgZ9h4kgjow&amp;ust=13644552632215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4733925" y="2708275"/>
            <a:ext cx="3313113" cy="1701800"/>
          </a:xfrm>
        </p:spPr>
        <p:txBody>
          <a:bodyPr/>
          <a:lstStyle/>
          <a:p>
            <a:pPr eaLnBrk="1" hangingPunct="1"/>
            <a:r>
              <a:rPr lang="de-CH" smtClean="0"/>
              <a:t>Energiepolitik Wallis</a:t>
            </a:r>
          </a:p>
        </p:txBody>
      </p:sp>
      <p:sp>
        <p:nvSpPr>
          <p:cNvPr id="3" name="Untertitel 2"/>
          <p:cNvSpPr>
            <a:spLocks noGrp="1"/>
          </p:cNvSpPr>
          <p:nvPr>
            <p:ph type="subTitle" idx="1"/>
          </p:nvPr>
        </p:nvSpPr>
        <p:spPr>
          <a:xfrm>
            <a:off x="4733925" y="4421188"/>
            <a:ext cx="3309938" cy="1260475"/>
          </a:xfrm>
        </p:spPr>
        <p:txBody>
          <a:bodyPr rtlCol="0">
            <a:normAutofit lnSpcReduction="10000"/>
          </a:bodyPr>
          <a:lstStyle/>
          <a:p>
            <a:pPr eaLnBrk="1" fontAlgn="auto" hangingPunct="1">
              <a:spcAft>
                <a:spcPts val="0"/>
              </a:spcAft>
              <a:defRPr/>
            </a:pPr>
            <a:endParaRPr lang="de-CH" dirty="0" smtClean="0"/>
          </a:p>
          <a:p>
            <a:pPr eaLnBrk="1" fontAlgn="auto" hangingPunct="1">
              <a:spcAft>
                <a:spcPts val="0"/>
              </a:spcAft>
              <a:defRPr/>
            </a:pPr>
            <a:r>
              <a:rPr lang="de-CH" b="1" dirty="0" smtClean="0"/>
              <a:t>Monatsversammlung OVB</a:t>
            </a:r>
          </a:p>
          <a:p>
            <a:pPr eaLnBrk="1" fontAlgn="auto" hangingPunct="1">
              <a:spcAft>
                <a:spcPts val="0"/>
              </a:spcAft>
              <a:defRPr/>
            </a:pPr>
            <a:r>
              <a:rPr lang="de-CH" dirty="0" smtClean="0"/>
              <a:t>05. April 2013</a:t>
            </a:r>
            <a:br>
              <a:rPr lang="de-CH" dirty="0" smtClean="0"/>
            </a:br>
            <a:r>
              <a:rPr lang="de-CH" dirty="0" smtClean="0"/>
              <a:t>Beat Abgottspon</a:t>
            </a:r>
            <a:endParaRPr lang="de-CH" dirty="0"/>
          </a:p>
        </p:txBody>
      </p:sp>
      <p:pic>
        <p:nvPicPr>
          <p:cNvPr id="14339" name="Picture 2" descr="http://www.ross-luttmann.de/image/news/71.jpg">
            <a:hlinkClick r:id="rId2"/>
          </p:cNvPr>
          <p:cNvPicPr>
            <a:picLocks noChangeAspect="1" noChangeArrowheads="1"/>
          </p:cNvPicPr>
          <p:nvPr/>
        </p:nvPicPr>
        <p:blipFill>
          <a:blip r:embed="rId3"/>
          <a:srcRect/>
          <a:stretch>
            <a:fillRect/>
          </a:stretch>
        </p:blipFill>
        <p:spPr bwMode="auto">
          <a:xfrm>
            <a:off x="4924425" y="46038"/>
            <a:ext cx="2952750"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23554" name="Picture 2"/>
          <p:cNvPicPr>
            <a:picLocks noGrp="1" noChangeAspect="1" noChangeArrowheads="1"/>
          </p:cNvPicPr>
          <p:nvPr>
            <p:ph idx="1"/>
          </p:nvPr>
        </p:nvPicPr>
        <p:blipFill>
          <a:blip r:embed="rId2"/>
          <a:srcRect b="1669"/>
          <a:stretch>
            <a:fillRect/>
          </a:stretch>
        </p:blipFill>
        <p:spPr>
          <a:xfrm>
            <a:off x="2232025" y="1916113"/>
            <a:ext cx="5111750" cy="4532312"/>
          </a:xfrm>
        </p:spPr>
      </p:pic>
      <p:sp>
        <p:nvSpPr>
          <p:cNvPr id="23555" name="Titel 12"/>
          <p:cNvSpPr txBox="1">
            <a:spLocks/>
          </p:cNvSpPr>
          <p:nvPr/>
        </p:nvSpPr>
        <p:spPr bwMode="auto">
          <a:xfrm>
            <a:off x="1042988" y="908050"/>
            <a:ext cx="7489825" cy="865188"/>
          </a:xfrm>
          <a:prstGeom prst="rect">
            <a:avLst/>
          </a:prstGeom>
          <a:noFill/>
          <a:ln w="9525">
            <a:noFill/>
            <a:miter lim="800000"/>
            <a:headEnd/>
            <a:tailEnd/>
          </a:ln>
        </p:spPr>
        <p:txBody>
          <a:bodyPr anchor="b"/>
          <a:lstStyle/>
          <a:p>
            <a:pPr marL="361950" indent="-361950"/>
            <a:r>
              <a:rPr lang="de-CH" sz="2500">
                <a:solidFill>
                  <a:schemeClr val="accent1"/>
                </a:solidFill>
                <a:latin typeface="Century Gothic"/>
              </a:rPr>
              <a:t>2.	Strom aus Wasserkraft im Wallis</a:t>
            </a:r>
            <a:r>
              <a:rPr lang="de-DE" sz="2900">
                <a:solidFill>
                  <a:schemeClr val="accent1"/>
                </a:solidFill>
                <a:latin typeface="Century Gothic"/>
              </a:rPr>
              <a:t/>
            </a:r>
            <a:br>
              <a:rPr lang="de-DE" sz="2900">
                <a:solidFill>
                  <a:schemeClr val="accent1"/>
                </a:solidFill>
                <a:latin typeface="Century Gothic"/>
              </a:rPr>
            </a:br>
            <a:r>
              <a:rPr lang="de-DE" sz="2000">
                <a:latin typeface="Century Gothic"/>
              </a:rPr>
              <a:t>Beteiligungsstruktur Kraftwerke Wallis</a:t>
            </a:r>
            <a:endParaRPr lang="de-CH" sz="2000">
              <a:latin typeface="Century Gothic"/>
            </a:endParaRPr>
          </a:p>
        </p:txBody>
      </p:sp>
      <p:sp>
        <p:nvSpPr>
          <p:cNvPr id="23556"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0F6E485-F5F2-44FB-9AA9-65D6BD7CC74D}" type="slidenum">
              <a:rPr lang="de-DE" sz="1100" smtClean="0">
                <a:solidFill>
                  <a:schemeClr val="tx1"/>
                </a:solidFill>
                <a:latin typeface="Arial" charset="0"/>
                <a:ea typeface="ＭＳ Ｐゴシック"/>
                <a:cs typeface="ＭＳ Ｐゴシック"/>
              </a:rPr>
              <a:pPr fontAlgn="base">
                <a:spcBef>
                  <a:spcPct val="0"/>
                </a:spcBef>
                <a:spcAft>
                  <a:spcPct val="0"/>
                </a:spcAft>
              </a:pPr>
              <a:t>10</a:t>
            </a:fld>
            <a:endParaRPr lang="de-DE" sz="1100" smtClean="0">
              <a:solidFill>
                <a:schemeClr val="tx1"/>
              </a:solidFill>
              <a:latin typeface="Arial" charset="0"/>
              <a:ea typeface="ＭＳ Ｐゴシック"/>
              <a:cs typeface="ＭＳ Ｐゴシック"/>
            </a:endParaRPr>
          </a:p>
        </p:txBody>
      </p:sp>
      <p:sp>
        <p:nvSpPr>
          <p:cNvPr id="23557"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sp>
        <p:nvSpPr>
          <p:cNvPr id="24578" name="Titel 12"/>
          <p:cNvSpPr>
            <a:spLocks noGrp="1"/>
          </p:cNvSpPr>
          <p:nvPr>
            <p:ph type="title" idx="4294967295"/>
          </p:nvPr>
        </p:nvSpPr>
        <p:spPr>
          <a:xfrm>
            <a:off x="1042988" y="908050"/>
            <a:ext cx="7777162" cy="865188"/>
          </a:xfrm>
        </p:spPr>
        <p:txBody>
          <a:bodyPr/>
          <a:lstStyle/>
          <a:p>
            <a:pPr marL="361950" indent="-361950" eaLnBrk="1" hangingPunct="1"/>
            <a:r>
              <a:rPr lang="de-CH" sz="2900" smtClean="0"/>
              <a:t>2.	Strom aus Wasserkraft im Wallis </a:t>
            </a:r>
            <a:r>
              <a:rPr lang="de-DE" sz="3400" smtClean="0"/>
              <a:t/>
            </a:r>
            <a:br>
              <a:rPr lang="de-DE" sz="3400" smtClean="0"/>
            </a:br>
            <a:r>
              <a:rPr lang="de-CH" sz="2400" smtClean="0">
                <a:solidFill>
                  <a:schemeClr val="tx1"/>
                </a:solidFill>
              </a:rPr>
              <a:t>Übersicht EVU im Kanton Wallis</a:t>
            </a:r>
          </a:p>
        </p:txBody>
      </p:sp>
      <p:pic>
        <p:nvPicPr>
          <p:cNvPr id="24579" name="Picture 2"/>
          <p:cNvPicPr>
            <a:picLocks noChangeAspect="1" noChangeArrowheads="1"/>
          </p:cNvPicPr>
          <p:nvPr/>
        </p:nvPicPr>
        <p:blipFill>
          <a:blip r:embed="rId2"/>
          <a:srcRect/>
          <a:stretch>
            <a:fillRect/>
          </a:stretch>
        </p:blipFill>
        <p:spPr bwMode="auto">
          <a:xfrm>
            <a:off x="1908175" y="1844675"/>
            <a:ext cx="5399088" cy="4519613"/>
          </a:xfrm>
          <a:prstGeom prst="rect">
            <a:avLst/>
          </a:prstGeom>
          <a:noFill/>
          <a:ln w="9525">
            <a:noFill/>
            <a:miter lim="800000"/>
            <a:headEnd/>
            <a:tailEnd/>
          </a:ln>
        </p:spPr>
      </p:pic>
      <p:sp>
        <p:nvSpPr>
          <p:cNvPr id="24580"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1DE17959-9C6C-4C3C-8984-DC9F0354EDC6}" type="slidenum">
              <a:rPr lang="de-DE" sz="1100">
                <a:ea typeface="ＭＳ Ｐゴシック"/>
                <a:cs typeface="ＭＳ Ｐゴシック"/>
              </a:rPr>
              <a:pPr/>
              <a:t>11</a:t>
            </a:fld>
            <a:endParaRPr lang="de-DE" sz="1100">
              <a:ea typeface="ＭＳ Ｐゴシック"/>
              <a:cs typeface="ＭＳ Ｐゴシック"/>
            </a:endParaRPr>
          </a:p>
        </p:txBody>
      </p:sp>
      <p:sp>
        <p:nvSpPr>
          <p:cNvPr id="24581"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4"/>
          <p:cNvSpPr>
            <a:spLocks noGrp="1"/>
          </p:cNvSpPr>
          <p:nvPr>
            <p:ph type="title"/>
          </p:nvPr>
        </p:nvSpPr>
        <p:spPr>
          <a:xfrm>
            <a:off x="684213" y="1027113"/>
            <a:ext cx="7920037" cy="1143000"/>
          </a:xfrm>
        </p:spPr>
        <p:txBody>
          <a:bodyPr/>
          <a:lstStyle/>
          <a:p>
            <a:pPr marL="542925" indent="-542925" eaLnBrk="1" hangingPunct="1"/>
            <a:r>
              <a:rPr lang="de-CH" sz="3600" smtClean="0"/>
              <a:t>3. Potenziale des Stromstandorts</a:t>
            </a:r>
            <a:br>
              <a:rPr lang="de-CH" sz="3600" smtClean="0"/>
            </a:br>
            <a:r>
              <a:rPr lang="de-CH" sz="3600" smtClean="0"/>
              <a:t>Wallis</a:t>
            </a:r>
          </a:p>
        </p:txBody>
      </p:sp>
      <p:sp>
        <p:nvSpPr>
          <p:cNvPr id="28674" name="Datumsplatzhalt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25603" name="Picture 3"/>
          <p:cNvPicPr>
            <a:picLocks noChangeAspect="1" noChangeArrowheads="1"/>
          </p:cNvPicPr>
          <p:nvPr/>
        </p:nvPicPr>
        <p:blipFill>
          <a:blip r:embed="rId2"/>
          <a:srcRect t="19730" b="11334"/>
          <a:stretch>
            <a:fillRect/>
          </a:stretch>
        </p:blipFill>
        <p:spPr bwMode="auto">
          <a:xfrm>
            <a:off x="468313" y="2743200"/>
            <a:ext cx="8229600" cy="3783013"/>
          </a:xfrm>
          <a:prstGeom prst="rect">
            <a:avLst/>
          </a:prstGeom>
          <a:noFill/>
          <a:ln w="9525">
            <a:noFill/>
            <a:miter lim="800000"/>
            <a:headEnd/>
            <a:tailEnd/>
          </a:ln>
        </p:spPr>
      </p:pic>
      <p:sp>
        <p:nvSpPr>
          <p:cNvPr id="25604" name="Foliennummernplatzhalter 1"/>
          <p:cNvSpPr>
            <a:spLocks noGrp="1"/>
          </p:cNvSpPr>
          <p:nvPr>
            <p:ph type="sldNum" sz="quarter" idx="12"/>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039F377-BA73-4FE5-8844-EFB587C21C6B}" type="slidenum">
              <a:rPr lang="de-DE" sz="1100" smtClean="0">
                <a:solidFill>
                  <a:schemeClr val="tx1"/>
                </a:solidFill>
                <a:latin typeface="Arial" charset="0"/>
                <a:ea typeface="ＭＳ Ｐゴシック"/>
                <a:cs typeface="ＭＳ Ｐゴシック"/>
              </a:rPr>
              <a:pPr fontAlgn="base">
                <a:spcBef>
                  <a:spcPct val="0"/>
                </a:spcBef>
                <a:spcAft>
                  <a:spcPct val="0"/>
                </a:spcAft>
              </a:pPr>
              <a:t>12</a:t>
            </a:fld>
            <a:endParaRPr lang="de-DE" sz="1100" smtClean="0">
              <a:solidFill>
                <a:schemeClr val="tx1"/>
              </a:solidFill>
              <a:latin typeface="Arial" charset="0"/>
              <a:ea typeface="ＭＳ Ｐゴシック"/>
              <a:cs typeface="ＭＳ Ｐゴシック"/>
            </a:endParaRPr>
          </a:p>
        </p:txBody>
      </p:sp>
      <p:sp>
        <p:nvSpPr>
          <p:cNvPr id="25605"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2"/>
          <p:cNvSpPr>
            <a:spLocks noGrp="1"/>
          </p:cNvSpPr>
          <p:nvPr>
            <p:ph type="title" idx="4294967295"/>
          </p:nvPr>
        </p:nvSpPr>
        <p:spPr>
          <a:xfrm>
            <a:off x="1042988" y="908050"/>
            <a:ext cx="7381875" cy="865188"/>
          </a:xfrm>
        </p:spPr>
        <p:txBody>
          <a:bodyPr/>
          <a:lstStyle/>
          <a:p>
            <a:pPr marL="361950" indent="-361950" eaLnBrk="1" hangingPunct="1"/>
            <a:r>
              <a:rPr lang="de-CH" sz="2900" smtClean="0"/>
              <a:t>3.	Strom aus Wasserkraft im Wallis </a:t>
            </a:r>
            <a:r>
              <a:rPr lang="de-DE" sz="2900" smtClean="0"/>
              <a:t/>
            </a:r>
            <a:br>
              <a:rPr lang="de-DE" sz="2900" smtClean="0"/>
            </a:br>
            <a:r>
              <a:rPr lang="de-CH" sz="2400" smtClean="0">
                <a:solidFill>
                  <a:schemeClr val="tx1"/>
                </a:solidFill>
              </a:rPr>
              <a:t>Ausbaupotenzial - wichtigste Projekte im Kanton Wallis</a:t>
            </a:r>
          </a:p>
        </p:txBody>
      </p:sp>
      <p:sp>
        <p:nvSpPr>
          <p:cNvPr id="26626"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pic>
        <p:nvPicPr>
          <p:cNvPr id="26627" name="Picture 2"/>
          <p:cNvPicPr>
            <a:picLocks noChangeAspect="1" noChangeArrowheads="1"/>
          </p:cNvPicPr>
          <p:nvPr/>
        </p:nvPicPr>
        <p:blipFill>
          <a:blip r:embed="rId2"/>
          <a:srcRect/>
          <a:stretch>
            <a:fillRect/>
          </a:stretch>
        </p:blipFill>
        <p:spPr bwMode="auto">
          <a:xfrm>
            <a:off x="900113" y="1989138"/>
            <a:ext cx="7559675" cy="1843087"/>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900113" y="3760788"/>
            <a:ext cx="7524750" cy="1931987"/>
          </a:xfrm>
          <a:prstGeom prst="rect">
            <a:avLst/>
          </a:prstGeom>
          <a:noFill/>
          <a:ln w="9525">
            <a:noFill/>
            <a:miter lim="800000"/>
            <a:headEnd/>
            <a:tailEnd/>
          </a:ln>
        </p:spPr>
      </p:pic>
      <p:sp>
        <p:nvSpPr>
          <p:cNvPr id="26629"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8115D7BC-8BFB-45BD-AB18-5CCF924591A9}" type="slidenum">
              <a:rPr lang="de-DE" sz="1100">
                <a:ea typeface="ＭＳ Ｐゴシック"/>
                <a:cs typeface="ＭＳ Ｐゴシック"/>
              </a:rPr>
              <a:pPr/>
              <a:t>13</a:t>
            </a:fld>
            <a:endParaRPr lang="de-DE" sz="1100">
              <a:ea typeface="ＭＳ Ｐゴシック"/>
              <a:cs typeface="ＭＳ Ｐゴシック"/>
            </a:endParaRPr>
          </a:p>
        </p:txBody>
      </p:sp>
      <p:sp>
        <p:nvSpPr>
          <p:cNvPr id="2663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sp>
        <p:nvSpPr>
          <p:cNvPr id="27650" name="Titel 12"/>
          <p:cNvSpPr>
            <a:spLocks noGrp="1"/>
          </p:cNvSpPr>
          <p:nvPr>
            <p:ph type="title" idx="4294967295"/>
          </p:nvPr>
        </p:nvSpPr>
        <p:spPr>
          <a:xfrm>
            <a:off x="1042988" y="908050"/>
            <a:ext cx="8137525" cy="865188"/>
          </a:xfrm>
        </p:spPr>
        <p:txBody>
          <a:bodyPr/>
          <a:lstStyle/>
          <a:p>
            <a:pPr marL="361950" indent="-361950" eaLnBrk="1" hangingPunct="1"/>
            <a:r>
              <a:rPr lang="de-CH" sz="2900" smtClean="0"/>
              <a:t>3.	Strom aus Wasserkraft im Wallis </a:t>
            </a:r>
            <a:r>
              <a:rPr lang="de-DE" sz="3400" smtClean="0"/>
              <a:t/>
            </a:r>
            <a:br>
              <a:rPr lang="de-DE" sz="3400" smtClean="0"/>
            </a:br>
            <a:r>
              <a:rPr lang="de-CH" sz="2000" smtClean="0">
                <a:solidFill>
                  <a:schemeClr val="tx1"/>
                </a:solidFill>
              </a:rPr>
              <a:t>Übersicht Einnahmen des Walliser Gemeinwesens + Bund + Landeskirche aus Wasserkraft</a:t>
            </a:r>
          </a:p>
        </p:txBody>
      </p:sp>
      <p:pic>
        <p:nvPicPr>
          <p:cNvPr id="27651" name="Picture 2"/>
          <p:cNvPicPr>
            <a:picLocks noChangeAspect="1" noChangeArrowheads="1"/>
          </p:cNvPicPr>
          <p:nvPr/>
        </p:nvPicPr>
        <p:blipFill>
          <a:blip r:embed="rId2"/>
          <a:srcRect/>
          <a:stretch>
            <a:fillRect/>
          </a:stretch>
        </p:blipFill>
        <p:spPr bwMode="auto">
          <a:xfrm>
            <a:off x="755650" y="2349500"/>
            <a:ext cx="7653338" cy="2879725"/>
          </a:xfrm>
          <a:prstGeom prst="rect">
            <a:avLst/>
          </a:prstGeom>
          <a:noFill/>
          <a:ln w="9525">
            <a:noFill/>
            <a:miter lim="800000"/>
            <a:headEnd/>
            <a:tailEnd/>
          </a:ln>
        </p:spPr>
      </p:pic>
      <p:sp>
        <p:nvSpPr>
          <p:cNvPr id="27652"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890B78BF-C1F2-4CFD-9DFA-F6A505BB11B5}" type="slidenum">
              <a:rPr lang="de-DE" sz="1100">
                <a:ea typeface="ＭＳ Ｐゴシック"/>
                <a:cs typeface="ＭＳ Ｐゴシック"/>
              </a:rPr>
              <a:pPr/>
              <a:t>14</a:t>
            </a:fld>
            <a:endParaRPr lang="de-DE" sz="1100">
              <a:ea typeface="ＭＳ Ｐゴシック"/>
              <a:cs typeface="ＭＳ Ｐゴシック"/>
            </a:endParaRPr>
          </a:p>
        </p:txBody>
      </p:sp>
      <p:sp>
        <p:nvSpPr>
          <p:cNvPr id="27653"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idx="4294967295"/>
          </p:nvPr>
        </p:nvSpPr>
        <p:spPr>
          <a:xfrm>
            <a:off x="1042988" y="908050"/>
            <a:ext cx="7921625" cy="865188"/>
          </a:xfrm>
        </p:spPr>
        <p:txBody>
          <a:bodyPr rtlCol="0">
            <a:normAutofit fontScale="90000"/>
          </a:bodyPr>
          <a:lstStyle/>
          <a:p>
            <a:pPr marL="361950" indent="-361950" eaLnBrk="1" fontAlgn="auto" hangingPunct="1">
              <a:spcAft>
                <a:spcPts val="0"/>
              </a:spcAft>
              <a:defRPr/>
            </a:pPr>
            <a:r>
              <a:rPr lang="de-CH" sz="3000" dirty="0" smtClean="0"/>
              <a:t>3.	Potenziale </a:t>
            </a:r>
            <a:r>
              <a:rPr lang="de-CH" sz="3000" dirty="0"/>
              <a:t>der Walliser Elektrizitätswirtschaft</a:t>
            </a:r>
          </a:p>
        </p:txBody>
      </p:sp>
      <p:sp>
        <p:nvSpPr>
          <p:cNvPr id="28674"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pic>
        <p:nvPicPr>
          <p:cNvPr id="28675" name="Picture 5"/>
          <p:cNvPicPr>
            <a:picLocks noChangeAspect="1" noChangeArrowheads="1"/>
          </p:cNvPicPr>
          <p:nvPr/>
        </p:nvPicPr>
        <p:blipFill>
          <a:blip r:embed="rId2"/>
          <a:srcRect/>
          <a:stretch>
            <a:fillRect/>
          </a:stretch>
        </p:blipFill>
        <p:spPr bwMode="auto">
          <a:xfrm>
            <a:off x="-41519475" y="-25374600"/>
            <a:ext cx="8999537" cy="5624512"/>
          </a:xfrm>
          <a:prstGeom prst="rect">
            <a:avLst/>
          </a:prstGeom>
          <a:noFill/>
          <a:ln w="9525">
            <a:noFill/>
            <a:miter lim="800000"/>
            <a:headEnd/>
            <a:tailEnd/>
          </a:ln>
        </p:spPr>
      </p:pic>
      <p:pic>
        <p:nvPicPr>
          <p:cNvPr id="28676" name="Picture 10"/>
          <p:cNvPicPr>
            <a:picLocks noChangeAspect="1" noChangeArrowheads="1"/>
          </p:cNvPicPr>
          <p:nvPr/>
        </p:nvPicPr>
        <p:blipFill>
          <a:blip r:embed="rId3"/>
          <a:srcRect/>
          <a:stretch>
            <a:fillRect/>
          </a:stretch>
        </p:blipFill>
        <p:spPr bwMode="auto">
          <a:xfrm>
            <a:off x="1042988" y="1844675"/>
            <a:ext cx="7340600" cy="4608513"/>
          </a:xfrm>
          <a:prstGeom prst="rect">
            <a:avLst/>
          </a:prstGeom>
          <a:noFill/>
          <a:ln w="9525">
            <a:noFill/>
            <a:miter lim="800000"/>
            <a:headEnd/>
            <a:tailEnd/>
          </a:ln>
        </p:spPr>
      </p:pic>
      <p:sp>
        <p:nvSpPr>
          <p:cNvPr id="28677"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0219D780-0355-4928-8F42-004E32718115}" type="slidenum">
              <a:rPr lang="de-DE" sz="1100">
                <a:ea typeface="ＭＳ Ｐゴシック"/>
                <a:cs typeface="ＭＳ Ｐゴシック"/>
              </a:rPr>
              <a:pPr/>
              <a:t>15</a:t>
            </a:fld>
            <a:endParaRPr lang="de-DE" sz="1100">
              <a:ea typeface="ＭＳ Ｐゴシック"/>
              <a:cs typeface="ＭＳ Ｐゴシック"/>
            </a:endParaRPr>
          </a:p>
        </p:txBody>
      </p:sp>
      <p:sp>
        <p:nvSpPr>
          <p:cNvPr id="28678"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4"/>
          <p:cNvSpPr>
            <a:spLocks noGrp="1"/>
          </p:cNvSpPr>
          <p:nvPr>
            <p:ph type="title"/>
          </p:nvPr>
        </p:nvSpPr>
        <p:spPr>
          <a:xfrm>
            <a:off x="684213" y="1027113"/>
            <a:ext cx="7920037" cy="1143000"/>
          </a:xfrm>
        </p:spPr>
        <p:txBody>
          <a:bodyPr/>
          <a:lstStyle/>
          <a:p>
            <a:pPr marL="542925" indent="-542925" eaLnBrk="1" hangingPunct="1"/>
            <a:r>
              <a:rPr lang="de-CH" sz="3600" smtClean="0"/>
              <a:t>4. Heimfallstrategie Wasserkraft</a:t>
            </a:r>
          </a:p>
        </p:txBody>
      </p:sp>
      <p:sp>
        <p:nvSpPr>
          <p:cNvPr id="30722" name="Datumsplatzhalt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29699" name="Picture 2"/>
          <p:cNvPicPr>
            <a:picLocks noChangeAspect="1" noChangeArrowheads="1"/>
          </p:cNvPicPr>
          <p:nvPr/>
        </p:nvPicPr>
        <p:blipFill>
          <a:blip r:embed="rId2"/>
          <a:srcRect t="13165" b="12238"/>
          <a:stretch>
            <a:fillRect/>
          </a:stretch>
        </p:blipFill>
        <p:spPr bwMode="auto">
          <a:xfrm>
            <a:off x="458788" y="2432050"/>
            <a:ext cx="8229600" cy="4094163"/>
          </a:xfrm>
          <a:prstGeom prst="rect">
            <a:avLst/>
          </a:prstGeom>
          <a:noFill/>
          <a:ln w="9525">
            <a:noFill/>
            <a:miter lim="800000"/>
            <a:headEnd/>
            <a:tailEnd/>
          </a:ln>
        </p:spPr>
      </p:pic>
      <p:sp>
        <p:nvSpPr>
          <p:cNvPr id="29700" name="Foliennummernplatzhalter 1"/>
          <p:cNvSpPr>
            <a:spLocks noGrp="1"/>
          </p:cNvSpPr>
          <p:nvPr>
            <p:ph type="sldNum" sz="quarter" idx="12"/>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DFF7413-89EA-4378-8A83-ADAD356D8462}" type="slidenum">
              <a:rPr lang="de-DE" sz="1100" smtClean="0">
                <a:solidFill>
                  <a:schemeClr val="tx1"/>
                </a:solidFill>
                <a:latin typeface="Arial" charset="0"/>
                <a:ea typeface="ＭＳ Ｐゴシック"/>
                <a:cs typeface="ＭＳ Ｐゴシック"/>
              </a:rPr>
              <a:pPr fontAlgn="base">
                <a:spcBef>
                  <a:spcPct val="0"/>
                </a:spcBef>
                <a:spcAft>
                  <a:spcPct val="0"/>
                </a:spcAft>
              </a:pPr>
              <a:t>16</a:t>
            </a:fld>
            <a:endParaRPr lang="de-DE" sz="1100" smtClean="0">
              <a:solidFill>
                <a:schemeClr val="tx1"/>
              </a:solidFill>
              <a:latin typeface="Arial" charset="0"/>
              <a:ea typeface="ＭＳ Ｐゴシック"/>
              <a:cs typeface="ＭＳ Ｐゴシック"/>
            </a:endParaRPr>
          </a:p>
        </p:txBody>
      </p:sp>
      <p:sp>
        <p:nvSpPr>
          <p:cNvPr id="29701"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pic>
        <p:nvPicPr>
          <p:cNvPr id="30722" name="Picture 5"/>
          <p:cNvPicPr>
            <a:picLocks noChangeAspect="1" noChangeArrowheads="1"/>
          </p:cNvPicPr>
          <p:nvPr/>
        </p:nvPicPr>
        <p:blipFill>
          <a:blip r:embed="rId2"/>
          <a:srcRect/>
          <a:stretch>
            <a:fillRect/>
          </a:stretch>
        </p:blipFill>
        <p:spPr bwMode="auto">
          <a:xfrm>
            <a:off x="-41519475" y="-25374600"/>
            <a:ext cx="8999537" cy="5624512"/>
          </a:xfrm>
          <a:prstGeom prst="rect">
            <a:avLst/>
          </a:prstGeom>
          <a:noFill/>
          <a:ln w="9525">
            <a:noFill/>
            <a:miter lim="800000"/>
            <a:headEnd/>
            <a:tailEnd/>
          </a:ln>
        </p:spPr>
      </p:pic>
      <p:sp>
        <p:nvSpPr>
          <p:cNvPr id="30723"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7AE152CE-03D0-4860-B940-1C8794CAA169}" type="slidenum">
              <a:rPr lang="de-DE" sz="1100">
                <a:ea typeface="ＭＳ Ｐゴシック"/>
                <a:cs typeface="ＭＳ Ｐゴシック"/>
              </a:rPr>
              <a:pPr/>
              <a:t>17</a:t>
            </a:fld>
            <a:endParaRPr lang="de-DE" sz="1100">
              <a:ea typeface="ＭＳ Ｐゴシック"/>
              <a:cs typeface="ＭＳ Ｐゴシック"/>
            </a:endParaRPr>
          </a:p>
        </p:txBody>
      </p:sp>
      <p:sp>
        <p:nvSpPr>
          <p:cNvPr id="3072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30725" name="Titel 12"/>
          <p:cNvSpPr>
            <a:spLocks noGrp="1"/>
          </p:cNvSpPr>
          <p:nvPr>
            <p:ph type="title" idx="4294967295"/>
          </p:nvPr>
        </p:nvSpPr>
        <p:spPr>
          <a:xfrm>
            <a:off x="1042988" y="908050"/>
            <a:ext cx="7921625" cy="865188"/>
          </a:xfrm>
        </p:spPr>
        <p:txBody>
          <a:bodyPr/>
          <a:lstStyle/>
          <a:p>
            <a:pPr marL="361950" indent="-361950" eaLnBrk="1" hangingPunct="1"/>
            <a:r>
              <a:rPr lang="de-CH" sz="2700" smtClean="0"/>
              <a:t>Allgemeines Heimfall</a:t>
            </a:r>
          </a:p>
        </p:txBody>
      </p:sp>
      <p:pic>
        <p:nvPicPr>
          <p:cNvPr id="30726" name="Picture 33"/>
          <p:cNvPicPr>
            <a:picLocks noChangeAspect="1" noChangeArrowheads="1"/>
          </p:cNvPicPr>
          <p:nvPr/>
        </p:nvPicPr>
        <p:blipFill>
          <a:blip r:embed="rId3"/>
          <a:srcRect/>
          <a:stretch>
            <a:fillRect/>
          </a:stretch>
        </p:blipFill>
        <p:spPr bwMode="auto">
          <a:xfrm>
            <a:off x="2698750" y="1844675"/>
            <a:ext cx="4202113"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2"/>
          <p:cNvSpPr>
            <a:spLocks noGrp="1"/>
          </p:cNvSpPr>
          <p:nvPr>
            <p:ph type="title" idx="4294967295"/>
          </p:nvPr>
        </p:nvSpPr>
        <p:spPr>
          <a:xfrm>
            <a:off x="1042988" y="908050"/>
            <a:ext cx="7489825" cy="865188"/>
          </a:xfrm>
        </p:spPr>
        <p:txBody>
          <a:bodyPr/>
          <a:lstStyle/>
          <a:p>
            <a:pPr marL="361950" indent="-361950" eaLnBrk="1" hangingPunct="1"/>
            <a:r>
              <a:rPr lang="de-CH" sz="2500" smtClean="0"/>
              <a:t>2.	Strom aus Wasserkraft im Wallis</a:t>
            </a:r>
            <a:r>
              <a:rPr lang="de-DE" sz="2700" smtClean="0"/>
              <a:t/>
            </a:r>
            <a:br>
              <a:rPr lang="de-DE" sz="2700" smtClean="0"/>
            </a:br>
            <a:r>
              <a:rPr lang="de-CH" sz="2000" smtClean="0">
                <a:solidFill>
                  <a:schemeClr val="tx1"/>
                </a:solidFill>
              </a:rPr>
              <a:t>Auslaufende Konzessionen (Heimfall) im Kanton Wallis</a:t>
            </a:r>
          </a:p>
        </p:txBody>
      </p:sp>
      <p:sp>
        <p:nvSpPr>
          <p:cNvPr id="23554"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31747"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2CB6FDAC-1F98-4A99-8AB0-BD87EDE3ADF5}" type="slidenum">
              <a:rPr lang="de-DE" sz="1100">
                <a:ea typeface="ＭＳ Ｐゴシック"/>
                <a:cs typeface="ＭＳ Ｐゴシック"/>
              </a:rPr>
              <a:pPr/>
              <a:t>18</a:t>
            </a:fld>
            <a:endParaRPr lang="de-DE" sz="1100">
              <a:ea typeface="ＭＳ Ｐゴシック"/>
              <a:cs typeface="ＭＳ Ｐゴシック"/>
            </a:endParaRPr>
          </a:p>
        </p:txBody>
      </p:sp>
      <p:sp>
        <p:nvSpPr>
          <p:cNvPr id="31748"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pic>
        <p:nvPicPr>
          <p:cNvPr id="31749" name="Picture 4"/>
          <p:cNvPicPr>
            <a:picLocks noChangeAspect="1" noChangeArrowheads="1"/>
          </p:cNvPicPr>
          <p:nvPr/>
        </p:nvPicPr>
        <p:blipFill>
          <a:blip r:embed="rId2"/>
          <a:srcRect/>
          <a:stretch>
            <a:fillRect/>
          </a:stretch>
        </p:blipFill>
        <p:spPr bwMode="auto">
          <a:xfrm>
            <a:off x="1116013" y="1789113"/>
            <a:ext cx="6840537" cy="464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32770" name="Picture 5"/>
          <p:cNvPicPr>
            <a:picLocks noChangeAspect="1" noChangeArrowheads="1"/>
          </p:cNvPicPr>
          <p:nvPr/>
        </p:nvPicPr>
        <p:blipFill>
          <a:blip r:embed="rId2"/>
          <a:srcRect/>
          <a:stretch>
            <a:fillRect/>
          </a:stretch>
        </p:blipFill>
        <p:spPr bwMode="auto">
          <a:xfrm>
            <a:off x="-41519475" y="-25374600"/>
            <a:ext cx="8999537" cy="5624512"/>
          </a:xfrm>
          <a:prstGeom prst="rect">
            <a:avLst/>
          </a:prstGeom>
          <a:noFill/>
          <a:ln w="9525">
            <a:noFill/>
            <a:miter lim="800000"/>
            <a:headEnd/>
            <a:tailEnd/>
          </a:ln>
        </p:spPr>
      </p:pic>
      <p:sp>
        <p:nvSpPr>
          <p:cNvPr id="32771"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679CEC9-E814-40C5-9EA3-C0F9E611BBEE}" type="slidenum">
              <a:rPr lang="de-DE" sz="1100" smtClean="0">
                <a:solidFill>
                  <a:schemeClr val="tx1"/>
                </a:solidFill>
                <a:latin typeface="Arial" charset="0"/>
                <a:ea typeface="ＭＳ Ｐゴシック"/>
                <a:cs typeface="ＭＳ Ｐゴシック"/>
              </a:rPr>
              <a:pPr fontAlgn="base">
                <a:spcBef>
                  <a:spcPct val="0"/>
                </a:spcBef>
                <a:spcAft>
                  <a:spcPct val="0"/>
                </a:spcAft>
              </a:pPr>
              <a:t>19</a:t>
            </a:fld>
            <a:endParaRPr lang="de-DE" sz="1100" smtClean="0">
              <a:solidFill>
                <a:schemeClr val="tx1"/>
              </a:solidFill>
              <a:latin typeface="Arial" charset="0"/>
              <a:ea typeface="ＭＳ Ｐゴシック"/>
              <a:cs typeface="ＭＳ Ｐゴシック"/>
            </a:endParaRPr>
          </a:p>
        </p:txBody>
      </p:sp>
      <p:sp>
        <p:nvSpPr>
          <p:cNvPr id="3277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32773" name="Titel 12"/>
          <p:cNvSpPr>
            <a:spLocks noGrp="1"/>
          </p:cNvSpPr>
          <p:nvPr>
            <p:ph type="title"/>
          </p:nvPr>
        </p:nvSpPr>
        <p:spPr>
          <a:xfrm>
            <a:off x="1042988" y="908050"/>
            <a:ext cx="7921625" cy="865188"/>
          </a:xfrm>
        </p:spPr>
        <p:txBody>
          <a:bodyPr/>
          <a:lstStyle/>
          <a:p>
            <a:pPr marL="361950" indent="-361950" eaLnBrk="1" hangingPunct="1"/>
            <a:r>
              <a:rPr lang="de-CH" sz="2700" smtClean="0"/>
              <a:t>Strategie Ausgangslage</a:t>
            </a:r>
          </a:p>
        </p:txBody>
      </p:sp>
      <p:pic>
        <p:nvPicPr>
          <p:cNvPr id="32774" name="Bild 4"/>
          <p:cNvPicPr>
            <a:picLocks noChangeAspect="1"/>
          </p:cNvPicPr>
          <p:nvPr/>
        </p:nvPicPr>
        <p:blipFill>
          <a:blip r:embed="rId3"/>
          <a:srcRect/>
          <a:stretch>
            <a:fillRect/>
          </a:stretch>
        </p:blipFill>
        <p:spPr bwMode="auto">
          <a:xfrm>
            <a:off x="900113" y="2392363"/>
            <a:ext cx="7370762"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4"/>
          <p:cNvSpPr>
            <a:spLocks noGrp="1"/>
          </p:cNvSpPr>
          <p:nvPr>
            <p:ph type="title"/>
          </p:nvPr>
        </p:nvSpPr>
        <p:spPr>
          <a:xfrm>
            <a:off x="684213" y="1916113"/>
            <a:ext cx="7343775" cy="4752975"/>
          </a:xfrm>
        </p:spPr>
        <p:txBody>
          <a:bodyPr/>
          <a:lstStyle/>
          <a:p>
            <a:pPr marL="685800" indent="-685800" eaLnBrk="1" hangingPunct="1">
              <a:tabLst>
                <a:tab pos="990600" algn="l"/>
              </a:tabLst>
            </a:pP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
            </a:r>
            <a:br>
              <a:rPr lang="de-CH" sz="3600" smtClean="0"/>
            </a:br>
            <a:r>
              <a:rPr lang="de-CH" sz="3600" smtClean="0"/>
              <a:t>Agenda</a:t>
            </a:r>
            <a:br>
              <a:rPr lang="de-CH" sz="3600" smtClean="0"/>
            </a:br>
            <a:r>
              <a:rPr lang="de-CH" sz="3600" smtClean="0"/>
              <a:t/>
            </a:r>
            <a:br>
              <a:rPr lang="de-CH" sz="3600" smtClean="0"/>
            </a:br>
            <a:r>
              <a:rPr lang="de-CH" sz="2000" smtClean="0"/>
              <a:t>1.</a:t>
            </a:r>
            <a:r>
              <a:rPr lang="de-CH" sz="3600" smtClean="0"/>
              <a:t> </a:t>
            </a:r>
            <a:r>
              <a:rPr lang="de-CH" sz="2000" smtClean="0"/>
              <a:t>Vorbemerkungen /</a:t>
            </a:r>
            <a:r>
              <a:rPr lang="de-CH" sz="3600" smtClean="0"/>
              <a:t> </a:t>
            </a:r>
            <a:r>
              <a:rPr lang="de-CH" sz="2000" smtClean="0"/>
              <a:t>Einführung</a:t>
            </a:r>
            <a:br>
              <a:rPr lang="de-CH" sz="2000" smtClean="0"/>
            </a:br>
            <a:r>
              <a:rPr lang="de-CH" sz="2000" smtClean="0"/>
              <a:t/>
            </a:r>
            <a:br>
              <a:rPr lang="de-CH" sz="2000" smtClean="0"/>
            </a:br>
            <a:r>
              <a:rPr lang="de-CH" sz="2000" smtClean="0"/>
              <a:t>2. Strom aus Wasserkraft im Wallis</a:t>
            </a:r>
            <a:br>
              <a:rPr lang="de-CH" sz="2000" smtClean="0"/>
            </a:br>
            <a:r>
              <a:rPr lang="de-CH" sz="2000" smtClean="0"/>
              <a:t/>
            </a:r>
            <a:br>
              <a:rPr lang="de-CH" sz="2000" smtClean="0"/>
            </a:br>
            <a:r>
              <a:rPr lang="de-CH" sz="2000" smtClean="0"/>
              <a:t>3. Potenziale für den Stromstandort</a:t>
            </a:r>
            <a:br>
              <a:rPr lang="de-CH" sz="2000" smtClean="0"/>
            </a:br>
            <a:r>
              <a:rPr lang="de-CH" sz="2000" smtClean="0"/>
              <a:t>	Wallis </a:t>
            </a:r>
            <a:br>
              <a:rPr lang="de-CH" sz="2000" smtClean="0"/>
            </a:br>
            <a:r>
              <a:rPr lang="de-CH" sz="2000" smtClean="0"/>
              <a:t/>
            </a:r>
            <a:br>
              <a:rPr lang="de-CH" sz="2000" smtClean="0"/>
            </a:br>
            <a:r>
              <a:rPr lang="de-CH" sz="2000" smtClean="0"/>
              <a:t>4. Strategie Oberwalliser Gemeinden zur Wasserkraft</a:t>
            </a:r>
            <a:br>
              <a:rPr lang="de-CH" sz="2000" smtClean="0"/>
            </a:br>
            <a:r>
              <a:rPr lang="de-CH" sz="2000" smtClean="0"/>
              <a:t/>
            </a:r>
            <a:br>
              <a:rPr lang="de-CH" sz="2000" smtClean="0"/>
            </a:br>
            <a:r>
              <a:rPr lang="de-CH" sz="2000" smtClean="0"/>
              <a:t>5.	Spotlights Strommarkt</a:t>
            </a:r>
            <a:br>
              <a:rPr lang="de-CH" sz="2000" smtClean="0"/>
            </a:br>
            <a:r>
              <a:rPr lang="de-CH" sz="2000" smtClean="0"/>
              <a:t/>
            </a:r>
            <a:br>
              <a:rPr lang="de-CH" sz="2000" smtClean="0"/>
            </a:br>
            <a:r>
              <a:rPr lang="de-CH" sz="2000" smtClean="0"/>
              <a:t>6. Fragen / Diskussion</a:t>
            </a:r>
            <a:br>
              <a:rPr lang="de-CH" sz="2000" smtClean="0"/>
            </a:br>
            <a:r>
              <a:rPr lang="de-CH" sz="2000" smtClean="0"/>
              <a:t/>
            </a:r>
            <a:br>
              <a:rPr lang="de-CH" sz="2000" smtClean="0"/>
            </a:br>
            <a:endParaRPr lang="de-CH" sz="3600" smtClean="0"/>
          </a:p>
        </p:txBody>
      </p:sp>
      <p:sp>
        <p:nvSpPr>
          <p:cNvPr id="15362" name="Datumsplatzhalt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15363" name="Foliennummernplatzhalter 1"/>
          <p:cNvSpPr>
            <a:spLocks noGrp="1"/>
          </p:cNvSpPr>
          <p:nvPr>
            <p:ph type="sldNum" sz="quarter" idx="12"/>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80AD042-FA0B-4E94-9B1C-C508F59EF57C}" type="slidenum">
              <a:rPr lang="de-DE" sz="1100" smtClean="0">
                <a:solidFill>
                  <a:schemeClr val="tx1"/>
                </a:solidFill>
                <a:latin typeface="Arial" charset="0"/>
                <a:ea typeface="ＭＳ Ｐゴシック"/>
                <a:cs typeface="ＭＳ Ｐゴシック"/>
              </a:rPr>
              <a:pPr fontAlgn="base">
                <a:spcBef>
                  <a:spcPct val="0"/>
                </a:spcBef>
                <a:spcAft>
                  <a:spcPct val="0"/>
                </a:spcAft>
              </a:pPr>
              <a:t>2</a:t>
            </a:fld>
            <a:endParaRPr lang="de-DE" sz="1100" smtClean="0">
              <a:solidFill>
                <a:schemeClr val="tx1"/>
              </a:solidFill>
              <a:latin typeface="Arial" charset="0"/>
              <a:ea typeface="ＭＳ Ｐゴシック"/>
              <a:cs typeface="ＭＳ Ｐゴシック"/>
            </a:endParaRPr>
          </a:p>
        </p:txBody>
      </p:sp>
      <p:sp>
        <p:nvSpPr>
          <p:cNvPr id="1536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sp>
        <p:nvSpPr>
          <p:cNvPr id="33794" name="Inhaltsplatzhalter 1"/>
          <p:cNvSpPr>
            <a:spLocks noGrp="1"/>
          </p:cNvSpPr>
          <p:nvPr>
            <p:ph idx="4294967295"/>
          </p:nvPr>
        </p:nvSpPr>
        <p:spPr>
          <a:xfrm>
            <a:off x="1042988" y="1844675"/>
            <a:ext cx="7200900" cy="4608513"/>
          </a:xfrm>
        </p:spPr>
        <p:txBody>
          <a:bodyPr/>
          <a:lstStyle/>
          <a:p>
            <a:pPr eaLnBrk="1" hangingPunct="1"/>
            <a:r>
              <a:rPr lang="de-CH" sz="1400" smtClean="0"/>
              <a:t>Ausbau und Optimierung der </a:t>
            </a:r>
            <a:r>
              <a:rPr lang="de-CH" sz="1400" b="1" smtClean="0"/>
              <a:t>Wasserkraftproduktion</a:t>
            </a:r>
          </a:p>
          <a:p>
            <a:pPr eaLnBrk="1" hangingPunct="1">
              <a:buFont typeface="Wingdings 2" pitchFamily="18" charset="2"/>
              <a:buNone/>
            </a:pPr>
            <a:endParaRPr lang="de-CH" sz="1400" b="1" smtClean="0"/>
          </a:p>
          <a:p>
            <a:pPr eaLnBrk="1" hangingPunct="1"/>
            <a:r>
              <a:rPr lang="de-CH" sz="1400" smtClean="0"/>
              <a:t>Verbesserung der Anbindung des Wallis an die nationale / internationale </a:t>
            </a:r>
            <a:r>
              <a:rPr lang="de-CH" sz="1400" b="1" smtClean="0"/>
              <a:t>Netzinfrastruktur</a:t>
            </a:r>
          </a:p>
          <a:p>
            <a:pPr eaLnBrk="1" hangingPunct="1">
              <a:buFont typeface="Wingdings 2" pitchFamily="18" charset="2"/>
              <a:buNone/>
            </a:pPr>
            <a:endParaRPr lang="de-CH" sz="1400" b="1" smtClean="0"/>
          </a:p>
          <a:p>
            <a:pPr eaLnBrk="1" hangingPunct="1"/>
            <a:r>
              <a:rPr lang="de-CH" sz="1400" smtClean="0"/>
              <a:t>Ausschöpfung der </a:t>
            </a:r>
            <a:r>
              <a:rPr lang="de-CH" sz="1400" b="1" smtClean="0"/>
              <a:t>Ressourcenrente </a:t>
            </a:r>
            <a:r>
              <a:rPr lang="de-CH" sz="1400" smtClean="0"/>
              <a:t>durch die Walliser Gemeinwesen</a:t>
            </a:r>
          </a:p>
          <a:p>
            <a:pPr eaLnBrk="1" hangingPunct="1">
              <a:buFont typeface="Wingdings 2" pitchFamily="18" charset="2"/>
              <a:buNone/>
            </a:pPr>
            <a:endParaRPr lang="de-CH" sz="1400" smtClean="0"/>
          </a:p>
          <a:p>
            <a:pPr eaLnBrk="1" hangingPunct="1"/>
            <a:r>
              <a:rPr lang="de-CH" sz="1400" smtClean="0"/>
              <a:t>Bessere Abdeckung der einzelnen Stufen der </a:t>
            </a:r>
            <a:r>
              <a:rPr lang="de-CH" sz="1400" b="1" smtClean="0"/>
              <a:t>Wertschöpfungskette </a:t>
            </a:r>
            <a:r>
              <a:rPr lang="de-CH" sz="1400" smtClean="0"/>
              <a:t>der Stromwirtschaft</a:t>
            </a:r>
          </a:p>
          <a:p>
            <a:pPr eaLnBrk="1" hangingPunct="1">
              <a:buFont typeface="Wingdings 2" pitchFamily="18" charset="2"/>
              <a:buNone/>
            </a:pPr>
            <a:endParaRPr lang="de-CH" sz="1400" smtClean="0"/>
          </a:p>
          <a:p>
            <a:pPr eaLnBrk="1" hangingPunct="1"/>
            <a:r>
              <a:rPr lang="de-CH" sz="1400" smtClean="0"/>
              <a:t>Mechanismen für den </a:t>
            </a:r>
            <a:r>
              <a:rPr lang="de-CH" sz="1400" b="1" smtClean="0"/>
              <a:t>Ausgleich </a:t>
            </a:r>
            <a:r>
              <a:rPr lang="de-CH" sz="1400" smtClean="0"/>
              <a:t>unter den Gemeinden und dem Kanton, sowie für die Verwendung der Ressourcenrente definieren</a:t>
            </a:r>
          </a:p>
          <a:p>
            <a:pPr eaLnBrk="1" hangingPunct="1">
              <a:buFont typeface="Wingdings 2" pitchFamily="18" charset="2"/>
              <a:buNone/>
            </a:pPr>
            <a:endParaRPr lang="de-CH" sz="1400" smtClean="0"/>
          </a:p>
          <a:p>
            <a:pPr eaLnBrk="1" hangingPunct="1"/>
            <a:r>
              <a:rPr lang="de-CH" sz="1400" smtClean="0"/>
              <a:t>Strategisch überlegte Ausübung des </a:t>
            </a:r>
            <a:r>
              <a:rPr lang="de-CH" sz="1400" b="1" smtClean="0"/>
              <a:t>Heimfalls und anschliessenden Neukonzessionierung</a:t>
            </a:r>
          </a:p>
          <a:p>
            <a:pPr eaLnBrk="1" hangingPunct="1"/>
            <a:endParaRPr lang="de-CH" sz="1400" b="1" smtClean="0"/>
          </a:p>
          <a:p>
            <a:pPr eaLnBrk="1" hangingPunct="1"/>
            <a:r>
              <a:rPr lang="de-CH" sz="1400" smtClean="0"/>
              <a:t>Optimale Betriebsstrukturen (bezüglich Qualität und Kosten) für die </a:t>
            </a:r>
            <a:r>
              <a:rPr lang="de-CH" sz="1400" b="1" smtClean="0"/>
              <a:t>Versorgung </a:t>
            </a:r>
            <a:r>
              <a:rPr lang="de-CH" sz="1400" smtClean="0"/>
              <a:t>des Kantons Wallis schaffen</a:t>
            </a:r>
          </a:p>
        </p:txBody>
      </p:sp>
      <p:sp>
        <p:nvSpPr>
          <p:cNvPr id="33795" name="Titel 12"/>
          <p:cNvSpPr>
            <a:spLocks noGrp="1"/>
          </p:cNvSpPr>
          <p:nvPr>
            <p:ph type="title" idx="4294967295"/>
          </p:nvPr>
        </p:nvSpPr>
        <p:spPr>
          <a:xfrm>
            <a:off x="1042988" y="908050"/>
            <a:ext cx="7489825" cy="865188"/>
          </a:xfrm>
        </p:spPr>
        <p:txBody>
          <a:bodyPr/>
          <a:lstStyle/>
          <a:p>
            <a:pPr marL="361950" indent="-361950" eaLnBrk="1" hangingPunct="1"/>
            <a:r>
              <a:rPr lang="de-CH" sz="2500" smtClean="0"/>
              <a:t>4.	Heimfallstrategie Wasserkraft</a:t>
            </a:r>
            <a:r>
              <a:rPr lang="de-DE" sz="2500" smtClean="0"/>
              <a:t/>
            </a:r>
            <a:br>
              <a:rPr lang="de-DE" sz="2500" smtClean="0"/>
            </a:br>
            <a:r>
              <a:rPr lang="de-CH" sz="2000" smtClean="0">
                <a:solidFill>
                  <a:schemeClr val="tx1"/>
                </a:solidFill>
              </a:rPr>
              <a:t>Strategie / Stossrichtungen des Kantons Wallis</a:t>
            </a:r>
          </a:p>
        </p:txBody>
      </p:sp>
      <p:sp>
        <p:nvSpPr>
          <p:cNvPr id="33796"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2A681BF2-4ABF-4E27-AFFC-1AAF5FBB3FC8}" type="slidenum">
              <a:rPr lang="de-DE" sz="1100">
                <a:ea typeface="ＭＳ Ｐゴシック"/>
                <a:cs typeface="ＭＳ Ｐゴシック"/>
              </a:rPr>
              <a:pPr/>
              <a:t>20</a:t>
            </a:fld>
            <a:endParaRPr lang="de-DE" sz="1100">
              <a:ea typeface="ＭＳ Ｐゴシック"/>
              <a:cs typeface="ＭＳ Ｐゴシック"/>
            </a:endParaRPr>
          </a:p>
        </p:txBody>
      </p:sp>
      <p:sp>
        <p:nvSpPr>
          <p:cNvPr id="33797"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a:xfrm>
            <a:off x="931863" y="908050"/>
            <a:ext cx="7024687" cy="1143000"/>
          </a:xfrm>
        </p:spPr>
        <p:txBody>
          <a:bodyPr/>
          <a:lstStyle/>
          <a:p>
            <a:pPr eaLnBrk="1" hangingPunct="1"/>
            <a:r>
              <a:rPr lang="de-CH" sz="2700" smtClean="0"/>
              <a:t>Strategie Wasserkraft Kanton Wallis</a:t>
            </a:r>
            <a:br>
              <a:rPr lang="de-CH" sz="2700" smtClean="0"/>
            </a:br>
            <a:r>
              <a:rPr lang="de-CH" sz="2700" smtClean="0"/>
              <a:t>Modell A: Gemeinden – Kanton</a:t>
            </a:r>
          </a:p>
        </p:txBody>
      </p:sp>
      <p:sp>
        <p:nvSpPr>
          <p:cNvPr id="34818" name="Inhaltsplatzhalter 2"/>
          <p:cNvSpPr>
            <a:spLocks noGrp="1"/>
          </p:cNvSpPr>
          <p:nvPr>
            <p:ph idx="1"/>
          </p:nvPr>
        </p:nvSpPr>
        <p:spPr>
          <a:xfrm>
            <a:off x="900113" y="2205038"/>
            <a:ext cx="7704137" cy="3929062"/>
          </a:xfrm>
        </p:spPr>
        <p:txBody>
          <a:bodyPr/>
          <a:lstStyle/>
          <a:p>
            <a:pPr marL="0" indent="0" eaLnBrk="1" hangingPunct="1">
              <a:buFont typeface="Arial" charset="0"/>
              <a:buNone/>
            </a:pPr>
            <a:r>
              <a:rPr lang="de-CH" sz="1600" smtClean="0"/>
              <a:t>Die Konzedenten ermöglichen dem Kanton und allen Walliser Gemeinden, sich fallspezifisch zu günstigen Konditionen nach dem Heimfall am Kraftwerk zu beteiligen.</a:t>
            </a:r>
          </a:p>
          <a:p>
            <a:pPr marL="0" indent="0" eaLnBrk="1" hangingPunct="1">
              <a:buFont typeface="Arial" charset="0"/>
              <a:buNone/>
            </a:pPr>
            <a:endParaRPr lang="de-CH" sz="1600" smtClean="0"/>
          </a:p>
          <a:p>
            <a:pPr marL="0" indent="0" eaLnBrk="1" hangingPunct="1"/>
            <a:r>
              <a:rPr lang="de-CH" sz="1600" smtClean="0"/>
              <a:t>Konzedent behält 10-30%</a:t>
            </a:r>
          </a:p>
          <a:p>
            <a:pPr marL="0" indent="0" eaLnBrk="1" hangingPunct="1"/>
            <a:r>
              <a:rPr lang="de-CH" sz="1600" smtClean="0"/>
              <a:t>Konzedent bietet 40% an eine ausserkantonale Gesellschaft und erhält eine billige Entschädigung plus eine jährliche Ressourcenrente</a:t>
            </a:r>
          </a:p>
          <a:p>
            <a:pPr marL="0" indent="0" eaLnBrk="1" hangingPunct="1"/>
            <a:r>
              <a:rPr lang="de-CH" sz="1600" smtClean="0"/>
              <a:t>Kanton und Walliser Gemeinden mind. 30% (billige Entschädigung)</a:t>
            </a:r>
          </a:p>
          <a:p>
            <a:pPr marL="0" indent="0" eaLnBrk="1" hangingPunct="1"/>
            <a:r>
              <a:rPr lang="de-CH" sz="1600" smtClean="0"/>
              <a:t>Verwertung Walliser Gemeinwesen 60% (Anteil Konzedent plus Anteil Walliser Gemeinwesen)</a:t>
            </a:r>
          </a:p>
          <a:p>
            <a:pPr marL="0" indent="0" eaLnBrk="1" hangingPunct="1"/>
            <a:r>
              <a:rPr lang="de-CH" sz="1600" smtClean="0"/>
              <a:t>5 Mitglieder der Arbeitsgruppe des Kantons bevorzugen dieses Modell</a:t>
            </a:r>
          </a:p>
        </p:txBody>
      </p:sp>
      <p:sp>
        <p:nvSpPr>
          <p:cNvPr id="35843"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34820"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2C51D00-8430-4E0C-82EF-F741CF972EE0}" type="slidenum">
              <a:rPr lang="de-DE" sz="1100" smtClean="0">
                <a:solidFill>
                  <a:schemeClr val="tx1"/>
                </a:solidFill>
                <a:latin typeface="Arial" charset="0"/>
                <a:ea typeface="ＭＳ Ｐゴシック"/>
                <a:cs typeface="ＭＳ Ｐゴシック"/>
              </a:rPr>
              <a:pPr fontAlgn="base">
                <a:spcBef>
                  <a:spcPct val="0"/>
                </a:spcBef>
                <a:spcAft>
                  <a:spcPct val="0"/>
                </a:spcAft>
              </a:pPr>
              <a:t>21</a:t>
            </a:fld>
            <a:endParaRPr lang="de-DE" sz="1100" smtClean="0">
              <a:solidFill>
                <a:schemeClr val="tx1"/>
              </a:solidFill>
              <a:latin typeface="Arial" charset="0"/>
              <a:ea typeface="ＭＳ Ｐゴシック"/>
              <a:cs typeface="ＭＳ Ｐゴシック"/>
            </a:endParaRPr>
          </a:p>
        </p:txBody>
      </p:sp>
      <p:sp>
        <p:nvSpPr>
          <p:cNvPr id="34821"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p:nvPr>
        </p:nvSpPr>
        <p:spPr>
          <a:xfrm>
            <a:off x="827088" y="836613"/>
            <a:ext cx="7924800" cy="1368425"/>
          </a:xfrm>
        </p:spPr>
        <p:txBody>
          <a:bodyPr/>
          <a:lstStyle/>
          <a:p>
            <a:pPr eaLnBrk="1" hangingPunct="1"/>
            <a:r>
              <a:rPr lang="de-CH" sz="2700" smtClean="0"/>
              <a:t>Strategie Wasserkraft Kanton Wallis</a:t>
            </a:r>
            <a:br>
              <a:rPr lang="de-CH" sz="2700" smtClean="0"/>
            </a:br>
            <a:r>
              <a:rPr lang="de-CH" sz="2700" smtClean="0"/>
              <a:t>Modell B: Gemeinsame Kraftwerkgesellschaft (GKW)</a:t>
            </a:r>
          </a:p>
        </p:txBody>
      </p:sp>
      <p:sp>
        <p:nvSpPr>
          <p:cNvPr id="3" name="Inhaltsplatzhalter 2"/>
          <p:cNvSpPr>
            <a:spLocks noGrp="1"/>
          </p:cNvSpPr>
          <p:nvPr>
            <p:ph idx="1"/>
          </p:nvPr>
        </p:nvSpPr>
        <p:spPr>
          <a:xfrm>
            <a:off x="900113" y="2349500"/>
            <a:ext cx="7761287" cy="3929063"/>
          </a:xfrm>
        </p:spPr>
        <p:txBody>
          <a:bodyPr rtlCol="0">
            <a:normAutofit lnSpcReduction="10000"/>
          </a:bodyPr>
          <a:lstStyle/>
          <a:p>
            <a:pPr marL="0" indent="0" eaLnBrk="1" fontAlgn="auto" hangingPunct="1">
              <a:spcAft>
                <a:spcPts val="0"/>
              </a:spcAft>
              <a:buFont typeface="Arial" pitchFamily="34" charset="0"/>
              <a:buNone/>
              <a:defRPr/>
            </a:pPr>
            <a:r>
              <a:rPr lang="de-CH" sz="1600" dirty="0" smtClean="0"/>
              <a:t>Alle Kraftwerke werden nach dem Heimfall in eine gemeinsame Kraftwerkgesellschaft eingebracht, die im Eigentum des Walliser Gemeinwesens liegt.</a:t>
            </a:r>
          </a:p>
          <a:p>
            <a:pPr marL="0" indent="0" eaLnBrk="1" fontAlgn="auto" hangingPunct="1">
              <a:spcAft>
                <a:spcPts val="0"/>
              </a:spcAft>
              <a:buFont typeface="Arial" pitchFamily="34" charset="0"/>
              <a:buNone/>
              <a:defRPr/>
            </a:pPr>
            <a:endParaRPr lang="de-CH" sz="1600" dirty="0" smtClean="0"/>
          </a:p>
          <a:p>
            <a:pPr marL="266700" indent="-266700" eaLnBrk="1" fontAlgn="auto" hangingPunct="1">
              <a:spcAft>
                <a:spcPts val="0"/>
              </a:spcAft>
              <a:defRPr/>
            </a:pPr>
            <a:r>
              <a:rPr lang="de-CH" sz="1600" dirty="0" smtClean="0"/>
              <a:t>Die GKW übernimmt das Kraftwerk zum Einstandspreis und gibt Aktien aus:</a:t>
            </a:r>
          </a:p>
          <a:p>
            <a:pPr marL="640080" lvl="1" indent="-274320" eaLnBrk="1" fontAlgn="auto" hangingPunct="1">
              <a:spcAft>
                <a:spcPts val="0"/>
              </a:spcAft>
              <a:defRPr/>
            </a:pPr>
            <a:r>
              <a:rPr lang="de-CH" sz="1600" dirty="0" smtClean="0"/>
              <a:t>25% </a:t>
            </a:r>
            <a:r>
              <a:rPr lang="de-CH" sz="1600" dirty="0" err="1" smtClean="0"/>
              <a:t>Konzedenten</a:t>
            </a:r>
            <a:endParaRPr lang="de-CH" sz="1600" dirty="0" smtClean="0"/>
          </a:p>
          <a:p>
            <a:pPr marL="640080" lvl="1" indent="-274320" eaLnBrk="1" fontAlgn="auto" hangingPunct="1">
              <a:spcAft>
                <a:spcPts val="0"/>
              </a:spcAft>
              <a:defRPr/>
            </a:pPr>
            <a:r>
              <a:rPr lang="de-CH" sz="1600" dirty="0" smtClean="0"/>
              <a:t>35% Gemeinden der Wirtschaftsregion</a:t>
            </a:r>
          </a:p>
          <a:p>
            <a:pPr marL="640080" lvl="1" indent="-274320" eaLnBrk="1" fontAlgn="auto" hangingPunct="1">
              <a:spcAft>
                <a:spcPts val="0"/>
              </a:spcAft>
              <a:defRPr/>
            </a:pPr>
            <a:r>
              <a:rPr lang="de-CH" sz="1600" dirty="0" smtClean="0"/>
              <a:t>20% Gemeinden des Kantons</a:t>
            </a:r>
          </a:p>
          <a:p>
            <a:pPr marL="640080" lvl="1" indent="-274320" eaLnBrk="1" fontAlgn="auto" hangingPunct="1">
              <a:spcAft>
                <a:spcPts val="0"/>
              </a:spcAft>
              <a:defRPr/>
            </a:pPr>
            <a:r>
              <a:rPr lang="de-CH" sz="1600" dirty="0" smtClean="0"/>
              <a:t>20% Kanton</a:t>
            </a:r>
          </a:p>
          <a:p>
            <a:pPr marL="266700" indent="-266700" eaLnBrk="1" fontAlgn="auto" hangingPunct="1">
              <a:spcAft>
                <a:spcPts val="0"/>
              </a:spcAft>
              <a:defRPr/>
            </a:pPr>
            <a:r>
              <a:rPr lang="de-CH" sz="1600" dirty="0" smtClean="0"/>
              <a:t>GKW verwertet die Energie</a:t>
            </a:r>
          </a:p>
          <a:p>
            <a:pPr marL="640080" lvl="1" indent="-274320" eaLnBrk="1" fontAlgn="auto" hangingPunct="1">
              <a:spcAft>
                <a:spcPts val="0"/>
              </a:spcAft>
              <a:defRPr/>
            </a:pPr>
            <a:r>
              <a:rPr lang="de-CH" sz="1600" dirty="0" smtClean="0"/>
              <a:t>Vermarktung 60% über FMV oder artverwandte Gesellschaft</a:t>
            </a:r>
          </a:p>
          <a:p>
            <a:pPr marL="640080" lvl="1" indent="-274320" eaLnBrk="1" fontAlgn="auto" hangingPunct="1">
              <a:spcAft>
                <a:spcPts val="0"/>
              </a:spcAft>
              <a:defRPr/>
            </a:pPr>
            <a:r>
              <a:rPr lang="de-CH" sz="1600" dirty="0" smtClean="0"/>
              <a:t>Vermarktung 40% über Ausschreibungsverfahren</a:t>
            </a:r>
          </a:p>
          <a:p>
            <a:pPr marL="266700" indent="-266700" eaLnBrk="1" fontAlgn="auto" hangingPunct="1">
              <a:spcAft>
                <a:spcPts val="0"/>
              </a:spcAft>
              <a:defRPr/>
            </a:pPr>
            <a:r>
              <a:rPr lang="de-CH" sz="1600" dirty="0" smtClean="0"/>
              <a:t>GKW schüttet Dividenden aus</a:t>
            </a:r>
          </a:p>
          <a:p>
            <a:pPr marL="266700" indent="-266700" eaLnBrk="1" fontAlgn="auto" hangingPunct="1">
              <a:spcAft>
                <a:spcPts val="0"/>
              </a:spcAft>
              <a:defRPr/>
            </a:pPr>
            <a:r>
              <a:rPr lang="de-CH" sz="1600" dirty="0" smtClean="0"/>
              <a:t>1 Mitglied der Arbeitsgruppe des Kantons bevorzugt dieses Modell</a:t>
            </a:r>
          </a:p>
        </p:txBody>
      </p:sp>
      <p:sp>
        <p:nvSpPr>
          <p:cNvPr id="35843"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84D23-9993-4FF0-A4B5-62D8904F0EAE}" type="slidenum">
              <a:rPr lang="de-DE" sz="1100" smtClean="0">
                <a:solidFill>
                  <a:schemeClr val="tx1"/>
                </a:solidFill>
                <a:latin typeface="Arial" charset="0"/>
                <a:ea typeface="ＭＳ Ｐゴシック"/>
                <a:cs typeface="ＭＳ Ｐゴシック"/>
              </a:rPr>
              <a:pPr fontAlgn="base">
                <a:spcBef>
                  <a:spcPct val="0"/>
                </a:spcBef>
                <a:spcAft>
                  <a:spcPct val="0"/>
                </a:spcAft>
              </a:pPr>
              <a:t>22</a:t>
            </a:fld>
            <a:endParaRPr lang="de-DE" sz="1100" smtClean="0">
              <a:solidFill>
                <a:schemeClr val="tx1"/>
              </a:solidFill>
              <a:latin typeface="Arial" charset="0"/>
              <a:ea typeface="ＭＳ Ｐゴシック"/>
              <a:cs typeface="ＭＳ Ｐゴシック"/>
            </a:endParaRPr>
          </a:p>
        </p:txBody>
      </p:sp>
      <p:sp>
        <p:nvSpPr>
          <p:cNvPr id="36868"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35845"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C4F186FE-014A-4AEB-A04C-C85357A0AFB9}" type="slidenum">
              <a:rPr lang="de-DE" sz="1100">
                <a:ea typeface="ＭＳ Ｐゴシック"/>
                <a:cs typeface="ＭＳ Ｐゴシック"/>
              </a:rPr>
              <a:pPr/>
              <a:t>22</a:t>
            </a:fld>
            <a:endParaRPr lang="de-DE" sz="1100">
              <a:ea typeface="ＭＳ Ｐゴシック"/>
              <a:cs typeface="ＭＳ Ｐゴシック"/>
            </a:endParaRPr>
          </a:p>
        </p:txBody>
      </p:sp>
      <p:sp>
        <p:nvSpPr>
          <p:cNvPr id="35846"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pPr eaLnBrk="1" hangingPunct="1"/>
            <a:r>
              <a:rPr lang="de-CH" sz="2700" smtClean="0"/>
              <a:t>Strategie Wasserkraft Kanton Wallis</a:t>
            </a:r>
            <a:br>
              <a:rPr lang="de-CH" sz="2700" smtClean="0"/>
            </a:br>
            <a:r>
              <a:rPr lang="de-CH" sz="2700" smtClean="0"/>
              <a:t>Modell C: Beteiligungsgesellschaft BG</a:t>
            </a:r>
          </a:p>
        </p:txBody>
      </p:sp>
      <p:sp>
        <p:nvSpPr>
          <p:cNvPr id="3" name="Inhaltsplatzhalter 2"/>
          <p:cNvSpPr>
            <a:spLocks noGrp="1"/>
          </p:cNvSpPr>
          <p:nvPr>
            <p:ph idx="1"/>
          </p:nvPr>
        </p:nvSpPr>
        <p:spPr>
          <a:xfrm>
            <a:off x="1042988" y="2276475"/>
            <a:ext cx="7705725" cy="4073525"/>
          </a:xfrm>
        </p:spPr>
        <p:txBody>
          <a:bodyPr rtlCol="0">
            <a:noAutofit/>
          </a:bodyPr>
          <a:lstStyle/>
          <a:p>
            <a:pPr marL="0" indent="0" eaLnBrk="1" fontAlgn="auto" hangingPunct="1">
              <a:spcAft>
                <a:spcPts val="0"/>
              </a:spcAft>
              <a:buFont typeface="Arial" pitchFamily="34" charset="0"/>
              <a:buNone/>
              <a:defRPr/>
            </a:pPr>
            <a:r>
              <a:rPr lang="de-CH" sz="1400" dirty="0" smtClean="0"/>
              <a:t>Die Verleihungsrechte an den Seitenbächen werden zu 60% dem Kanton übertragen. Kanton und Konzessionsgemeinden bringen ihre Beteiligungen in eine gemeinsame Beteiligungsgesellschaft ein, welche diese im Sinne der Eigentümer verwaltet.</a:t>
            </a:r>
          </a:p>
          <a:p>
            <a:pPr marL="0" indent="0" eaLnBrk="1" fontAlgn="auto" hangingPunct="1">
              <a:spcAft>
                <a:spcPts val="0"/>
              </a:spcAft>
              <a:buFont typeface="Arial" pitchFamily="34" charset="0"/>
              <a:buNone/>
              <a:defRPr/>
            </a:pPr>
            <a:endParaRPr lang="de-CH" sz="1400" dirty="0" smtClean="0"/>
          </a:p>
          <a:p>
            <a:pPr marL="266700" indent="-266700" eaLnBrk="1" fontAlgn="auto" hangingPunct="1">
              <a:spcAft>
                <a:spcPts val="0"/>
              </a:spcAft>
              <a:defRPr/>
            </a:pPr>
            <a:r>
              <a:rPr lang="de-CH" sz="1400" dirty="0" smtClean="0"/>
              <a:t>Neuen Eigentumsverhältnisse</a:t>
            </a:r>
          </a:p>
          <a:p>
            <a:pPr marL="640080" lvl="1" indent="-274320" eaLnBrk="1" fontAlgn="auto" hangingPunct="1">
              <a:spcAft>
                <a:spcPts val="0"/>
              </a:spcAft>
              <a:defRPr/>
            </a:pPr>
            <a:r>
              <a:rPr lang="de-CH" sz="1400" dirty="0" smtClean="0"/>
              <a:t>Kanton bekommt 60% der Heimfallrechte</a:t>
            </a:r>
          </a:p>
          <a:p>
            <a:pPr marL="640080" lvl="1" indent="-274320" eaLnBrk="1" fontAlgn="auto" hangingPunct="1">
              <a:spcAft>
                <a:spcPts val="0"/>
              </a:spcAft>
              <a:defRPr/>
            </a:pPr>
            <a:r>
              <a:rPr lang="de-CH" sz="1400" dirty="0" err="1" smtClean="0"/>
              <a:t>Konzedent</a:t>
            </a:r>
            <a:r>
              <a:rPr lang="de-CH" sz="1400" dirty="0" smtClean="0"/>
              <a:t> behält 40%</a:t>
            </a:r>
          </a:p>
          <a:p>
            <a:pPr marL="266700" indent="-266700" eaLnBrk="1" fontAlgn="auto" hangingPunct="1">
              <a:spcAft>
                <a:spcPts val="0"/>
              </a:spcAft>
              <a:defRPr/>
            </a:pPr>
            <a:r>
              <a:rPr lang="de-CH" sz="1400" dirty="0" err="1" smtClean="0"/>
              <a:t>Konzedenten</a:t>
            </a:r>
            <a:r>
              <a:rPr lang="de-CH" sz="1400" dirty="0" smtClean="0"/>
              <a:t> (Kanton und Gemeinde) erhalten 100% der Aktien des Kraftwerks und übertragen diese in die BG. Sie bekommen entsprechend ihres Anteils Aktien der BG</a:t>
            </a:r>
          </a:p>
          <a:p>
            <a:pPr marL="266700" indent="-266700" eaLnBrk="1" fontAlgn="auto" hangingPunct="1">
              <a:spcAft>
                <a:spcPts val="0"/>
              </a:spcAft>
              <a:defRPr/>
            </a:pPr>
            <a:r>
              <a:rPr lang="de-CH" sz="1400" dirty="0" smtClean="0"/>
              <a:t>BG zahlt Dividenden an Aktionäre aus</a:t>
            </a:r>
          </a:p>
          <a:p>
            <a:pPr marL="266700" indent="-266700" eaLnBrk="1" fontAlgn="auto" hangingPunct="1">
              <a:spcAft>
                <a:spcPts val="0"/>
              </a:spcAft>
              <a:defRPr/>
            </a:pPr>
            <a:r>
              <a:rPr lang="de-CH" sz="1400" dirty="0" smtClean="0"/>
              <a:t>BG verkauft max. 40% pro Anlage an Partner (gegen billige Entschädigung plus Ressourcenrente)</a:t>
            </a:r>
          </a:p>
          <a:p>
            <a:pPr marL="266700" indent="-266700" eaLnBrk="1" fontAlgn="auto" hangingPunct="1">
              <a:spcAft>
                <a:spcPts val="0"/>
              </a:spcAft>
              <a:defRPr/>
            </a:pPr>
            <a:r>
              <a:rPr lang="de-CH" sz="1400" dirty="0" smtClean="0"/>
              <a:t>60% werden z.H. der BG im Wallis verwertet (FMV oder artverwandte Walliser Gesellschaft)</a:t>
            </a:r>
          </a:p>
          <a:p>
            <a:pPr marL="266700" indent="-266700" eaLnBrk="1" fontAlgn="auto" hangingPunct="1">
              <a:spcAft>
                <a:spcPts val="0"/>
              </a:spcAft>
              <a:defRPr/>
            </a:pPr>
            <a:r>
              <a:rPr lang="de-CH" sz="1400" dirty="0" smtClean="0"/>
              <a:t>2 Mitglieder der Arbeitsgruppe des Kantons bevorzugen dieses Modell</a:t>
            </a:r>
          </a:p>
        </p:txBody>
      </p:sp>
      <p:sp>
        <p:nvSpPr>
          <p:cNvPr id="36867"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234D3-7A90-4384-AC30-1C473646BB89}" type="slidenum">
              <a:rPr lang="de-DE" sz="1100" smtClean="0">
                <a:solidFill>
                  <a:schemeClr val="tx1"/>
                </a:solidFill>
                <a:latin typeface="Arial" charset="0"/>
                <a:ea typeface="ＭＳ Ｐゴシック"/>
                <a:cs typeface="ＭＳ Ｐゴシック"/>
              </a:rPr>
              <a:pPr fontAlgn="base">
                <a:spcBef>
                  <a:spcPct val="0"/>
                </a:spcBef>
                <a:spcAft>
                  <a:spcPct val="0"/>
                </a:spcAft>
              </a:pPr>
              <a:t>23</a:t>
            </a:fld>
            <a:endParaRPr lang="de-DE" sz="1100" smtClean="0">
              <a:solidFill>
                <a:schemeClr val="tx1"/>
              </a:solidFill>
              <a:latin typeface="Arial" charset="0"/>
              <a:ea typeface="ＭＳ Ｐゴシック"/>
              <a:cs typeface="ＭＳ Ｐゴシック"/>
            </a:endParaRPr>
          </a:p>
        </p:txBody>
      </p:sp>
      <p:sp>
        <p:nvSpPr>
          <p:cNvPr id="37892"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36869"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E248A60E-9B1A-4255-BCBF-800F80A241AA}" type="slidenum">
              <a:rPr lang="de-DE" sz="1100">
                <a:ea typeface="ＭＳ Ｐゴシック"/>
                <a:cs typeface="ＭＳ Ｐゴシック"/>
              </a:rPr>
              <a:pPr/>
              <a:t>23</a:t>
            </a:fld>
            <a:endParaRPr lang="de-DE" sz="1100">
              <a:ea typeface="ＭＳ Ｐゴシック"/>
              <a:cs typeface="ＭＳ Ｐゴシック"/>
            </a:endParaRPr>
          </a:p>
        </p:txBody>
      </p:sp>
      <p:sp>
        <p:nvSpPr>
          <p:cNvPr id="3687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a:xfrm>
            <a:off x="827088" y="981075"/>
            <a:ext cx="8229600" cy="560388"/>
          </a:xfrm>
        </p:spPr>
        <p:txBody>
          <a:bodyPr/>
          <a:lstStyle/>
          <a:p>
            <a:pPr eaLnBrk="1" hangingPunct="1"/>
            <a:r>
              <a:rPr lang="de-CH" sz="2700" smtClean="0"/>
              <a:t>Diskussion Heimfallmodelle</a:t>
            </a:r>
          </a:p>
        </p:txBody>
      </p:sp>
      <p:sp>
        <p:nvSpPr>
          <p:cNvPr id="37890" name="Foliennummernplatzhalt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2444B-EEA8-41D4-AB5B-9CFA16AB319D}" type="slidenum">
              <a:rPr lang="de-CH" sz="1100" smtClean="0">
                <a:solidFill>
                  <a:schemeClr val="tx1"/>
                </a:solidFill>
                <a:latin typeface="Arial" charset="0"/>
                <a:ea typeface="ＭＳ Ｐゴシック"/>
                <a:cs typeface="ＭＳ Ｐゴシック"/>
              </a:rPr>
              <a:pPr fontAlgn="base">
                <a:spcBef>
                  <a:spcPct val="0"/>
                </a:spcBef>
                <a:spcAft>
                  <a:spcPct val="0"/>
                </a:spcAft>
              </a:pPr>
              <a:t>24</a:t>
            </a:fld>
            <a:endParaRPr lang="de-CH" sz="1100" smtClean="0">
              <a:solidFill>
                <a:schemeClr val="tx1"/>
              </a:solidFill>
              <a:latin typeface="Arial" charset="0"/>
              <a:ea typeface="ＭＳ Ｐゴシック"/>
              <a:cs typeface="ＭＳ Ｐゴシック"/>
            </a:endParaRPr>
          </a:p>
        </p:txBody>
      </p:sp>
      <p:sp>
        <p:nvSpPr>
          <p:cNvPr id="5" name="Pfeil nach rechts 4"/>
          <p:cNvSpPr>
            <a:spLocks noChangeArrowheads="1"/>
          </p:cNvSpPr>
          <p:nvPr/>
        </p:nvSpPr>
        <p:spPr bwMode="auto">
          <a:xfrm>
            <a:off x="1511300" y="3903663"/>
            <a:ext cx="6913563" cy="288925"/>
          </a:xfrm>
          <a:prstGeom prst="rightArrow">
            <a:avLst>
              <a:gd name="adj1" fmla="val 50000"/>
              <a:gd name="adj2" fmla="val 50035"/>
            </a:avLst>
          </a:pr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6" name="Ellipse 5"/>
          <p:cNvSpPr>
            <a:spLocks noChangeArrowheads="1"/>
          </p:cNvSpPr>
          <p:nvPr/>
        </p:nvSpPr>
        <p:spPr bwMode="auto">
          <a:xfrm>
            <a:off x="1331913" y="3903663"/>
            <a:ext cx="288925" cy="276225"/>
          </a:xfrm>
          <a:prstGeom prst="ellipse">
            <a:avLst/>
          </a:prstGeom>
          <a:gradFill rotWithShape="1">
            <a:gsLst>
              <a:gs pos="0">
                <a:srgbClr val="EDFBED"/>
              </a:gs>
              <a:gs pos="64999">
                <a:srgbClr val="D2F4D2"/>
              </a:gs>
              <a:gs pos="100000">
                <a:srgbClr val="BFF0BF"/>
              </a:gs>
            </a:gsLst>
            <a:lin ang="5400000" scaled="1"/>
          </a:gradFill>
          <a:ln w="9525">
            <a:solidFill>
              <a:srgbClr val="86B686"/>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7" name="Ellipse 6"/>
          <p:cNvSpPr>
            <a:spLocks noChangeArrowheads="1"/>
          </p:cNvSpPr>
          <p:nvPr/>
        </p:nvSpPr>
        <p:spPr bwMode="auto">
          <a:xfrm>
            <a:off x="2062163" y="3903663"/>
            <a:ext cx="287337" cy="276225"/>
          </a:xfrm>
          <a:prstGeom prst="ellipse">
            <a:avLst/>
          </a:prstGeom>
          <a:gradFill rotWithShape="1">
            <a:gsLst>
              <a:gs pos="0">
                <a:srgbClr val="FFFFFF"/>
              </a:gs>
              <a:gs pos="64999">
                <a:srgbClr val="FFFFFF"/>
              </a:gs>
              <a:gs pos="100000">
                <a:srgbClr val="FFFFFF"/>
              </a:gs>
            </a:gsLst>
            <a:lin ang="5400000" scaled="1"/>
          </a:gradFill>
          <a:ln w="9525">
            <a:solidFill>
              <a:srgbClr val="F9F9F9"/>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8" name="Ellipse 7"/>
          <p:cNvSpPr>
            <a:spLocks noChangeArrowheads="1"/>
          </p:cNvSpPr>
          <p:nvPr/>
        </p:nvSpPr>
        <p:spPr bwMode="auto">
          <a:xfrm>
            <a:off x="2879725" y="3903663"/>
            <a:ext cx="287338" cy="276225"/>
          </a:xfrm>
          <a:prstGeom prst="ellipse">
            <a:avLst/>
          </a:prstGeom>
          <a:gradFill rotWithShape="1">
            <a:gsLst>
              <a:gs pos="0">
                <a:srgbClr val="FFFFFF"/>
              </a:gs>
              <a:gs pos="64999">
                <a:srgbClr val="FFFFFF"/>
              </a:gs>
              <a:gs pos="100000">
                <a:srgbClr val="FFFFFF"/>
              </a:gs>
            </a:gsLst>
            <a:lin ang="5400000" scaled="1"/>
          </a:gradFill>
          <a:ln w="9525">
            <a:solidFill>
              <a:srgbClr val="F9F9F9"/>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9" name="Ellipse 8"/>
          <p:cNvSpPr>
            <a:spLocks noChangeArrowheads="1"/>
          </p:cNvSpPr>
          <p:nvPr/>
        </p:nvSpPr>
        <p:spPr bwMode="auto">
          <a:xfrm>
            <a:off x="3722688" y="3903663"/>
            <a:ext cx="287337" cy="276225"/>
          </a:xfrm>
          <a:prstGeom prst="ellipse">
            <a:avLst/>
          </a:prstGeom>
          <a:gradFill rotWithShape="1">
            <a:gsLst>
              <a:gs pos="0">
                <a:srgbClr val="FFFFFF"/>
              </a:gs>
              <a:gs pos="64999">
                <a:srgbClr val="FFFFFF"/>
              </a:gs>
              <a:gs pos="100000">
                <a:srgbClr val="FFFFFF"/>
              </a:gs>
            </a:gsLst>
            <a:lin ang="5400000" scaled="1"/>
          </a:gradFill>
          <a:ln w="9525">
            <a:solidFill>
              <a:srgbClr val="F9F9F9"/>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10" name="Ellipse 9"/>
          <p:cNvSpPr>
            <a:spLocks noChangeArrowheads="1"/>
          </p:cNvSpPr>
          <p:nvPr/>
        </p:nvSpPr>
        <p:spPr bwMode="auto">
          <a:xfrm>
            <a:off x="4765675" y="3903663"/>
            <a:ext cx="287338" cy="276225"/>
          </a:xfrm>
          <a:prstGeom prst="ellipse">
            <a:avLst/>
          </a:prstGeom>
          <a:gradFill rotWithShape="1">
            <a:gsLst>
              <a:gs pos="0">
                <a:srgbClr val="EDFBED"/>
              </a:gs>
              <a:gs pos="64999">
                <a:srgbClr val="D2F4D2"/>
              </a:gs>
              <a:gs pos="100000">
                <a:srgbClr val="BFF0BF"/>
              </a:gs>
            </a:gsLst>
            <a:lin ang="5400000" scaled="1"/>
          </a:gradFill>
          <a:ln w="9525">
            <a:solidFill>
              <a:srgbClr val="86B686"/>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11" name="Ellipse 10"/>
          <p:cNvSpPr>
            <a:spLocks noChangeArrowheads="1"/>
          </p:cNvSpPr>
          <p:nvPr/>
        </p:nvSpPr>
        <p:spPr bwMode="auto">
          <a:xfrm>
            <a:off x="7383463" y="3903663"/>
            <a:ext cx="290512" cy="276225"/>
          </a:xfrm>
          <a:prstGeom prst="ellipse">
            <a:avLst/>
          </a:prstGeom>
          <a:gradFill rotWithShape="1">
            <a:gsLst>
              <a:gs pos="0">
                <a:srgbClr val="EDFFED"/>
              </a:gs>
              <a:gs pos="64999">
                <a:srgbClr val="D3FBD3"/>
              </a:gs>
              <a:gs pos="100000">
                <a:srgbClr val="C1FBC1"/>
              </a:gs>
            </a:gsLst>
            <a:lin ang="5400000" scaled="1"/>
          </a:gradFill>
          <a:ln w="9525">
            <a:solidFill>
              <a:srgbClr val="94C994"/>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de-CH">
              <a:solidFill>
                <a:prstClr val="black"/>
              </a:solidFill>
              <a:latin typeface="+mn-lt"/>
            </a:endParaRPr>
          </a:p>
        </p:txBody>
      </p:sp>
      <p:sp>
        <p:nvSpPr>
          <p:cNvPr id="37898" name="Textfeld 11"/>
          <p:cNvSpPr txBox="1">
            <a:spLocks noChangeArrowheads="1"/>
          </p:cNvSpPr>
          <p:nvPr/>
        </p:nvSpPr>
        <p:spPr bwMode="auto">
          <a:xfrm>
            <a:off x="1135063" y="4335463"/>
            <a:ext cx="682625" cy="461962"/>
          </a:xfrm>
          <a:prstGeom prst="rect">
            <a:avLst/>
          </a:prstGeom>
          <a:noFill/>
          <a:ln w="9525">
            <a:noFill/>
            <a:miter lim="800000"/>
            <a:headEnd/>
            <a:tailEnd/>
          </a:ln>
        </p:spPr>
        <p:txBody>
          <a:bodyPr wrap="none">
            <a:spAutoFit/>
          </a:bodyPr>
          <a:lstStyle/>
          <a:p>
            <a:pPr algn="ctr"/>
            <a:r>
              <a:rPr lang="de-CH" sz="1200">
                <a:solidFill>
                  <a:srgbClr val="000000"/>
                </a:solidFill>
                <a:latin typeface="Verdana" pitchFamily="34" charset="0"/>
                <a:ea typeface="ＭＳ Ｐゴシック"/>
                <a:cs typeface="ＭＳ Ｐゴシック"/>
              </a:rPr>
              <a:t>Status</a:t>
            </a:r>
          </a:p>
          <a:p>
            <a:pPr algn="ctr"/>
            <a:r>
              <a:rPr lang="de-CH" sz="1200">
                <a:solidFill>
                  <a:srgbClr val="000000"/>
                </a:solidFill>
                <a:latin typeface="Verdana" pitchFamily="34" charset="0"/>
                <a:ea typeface="ＭＳ Ｐゴシック"/>
                <a:cs typeface="ＭＳ Ｐゴシック"/>
              </a:rPr>
              <a:t>Quo</a:t>
            </a:r>
          </a:p>
        </p:txBody>
      </p:sp>
      <p:sp>
        <p:nvSpPr>
          <p:cNvPr id="37899" name="Textfeld 12"/>
          <p:cNvSpPr txBox="1">
            <a:spLocks noChangeArrowheads="1"/>
          </p:cNvSpPr>
          <p:nvPr/>
        </p:nvSpPr>
        <p:spPr bwMode="auto">
          <a:xfrm>
            <a:off x="2065338" y="4335463"/>
            <a:ext cx="312737" cy="307975"/>
          </a:xfrm>
          <a:prstGeom prst="rect">
            <a:avLst/>
          </a:prstGeom>
          <a:noFill/>
          <a:ln w="9525">
            <a:noFill/>
            <a:miter lim="800000"/>
            <a:headEnd/>
            <a:tailEnd/>
          </a:ln>
        </p:spPr>
        <p:txBody>
          <a:bodyPr wrap="none">
            <a:spAutoFit/>
          </a:bodyPr>
          <a:lstStyle/>
          <a:p>
            <a:pPr algn="ctr"/>
            <a:r>
              <a:rPr lang="de-CH" sz="1400">
                <a:solidFill>
                  <a:srgbClr val="000000"/>
                </a:solidFill>
                <a:latin typeface="Verdana" pitchFamily="34" charset="0"/>
                <a:ea typeface="ＭＳ Ｐゴシック"/>
                <a:cs typeface="ＭＳ Ｐゴシック"/>
              </a:rPr>
              <a:t>A</a:t>
            </a:r>
          </a:p>
        </p:txBody>
      </p:sp>
      <p:sp>
        <p:nvSpPr>
          <p:cNvPr id="37900" name="Textfeld 14"/>
          <p:cNvSpPr txBox="1">
            <a:spLocks noChangeArrowheads="1"/>
          </p:cNvSpPr>
          <p:nvPr/>
        </p:nvSpPr>
        <p:spPr bwMode="auto">
          <a:xfrm>
            <a:off x="2879725" y="4335463"/>
            <a:ext cx="307975" cy="307975"/>
          </a:xfrm>
          <a:prstGeom prst="rect">
            <a:avLst/>
          </a:prstGeom>
          <a:noFill/>
          <a:ln w="9525">
            <a:noFill/>
            <a:miter lim="800000"/>
            <a:headEnd/>
            <a:tailEnd/>
          </a:ln>
        </p:spPr>
        <p:txBody>
          <a:bodyPr wrap="none">
            <a:spAutoFit/>
          </a:bodyPr>
          <a:lstStyle/>
          <a:p>
            <a:pPr algn="ctr"/>
            <a:r>
              <a:rPr lang="de-CH" sz="1400">
                <a:solidFill>
                  <a:srgbClr val="000000"/>
                </a:solidFill>
                <a:latin typeface="Verdana" pitchFamily="34" charset="0"/>
                <a:ea typeface="ＭＳ Ｐゴシック"/>
                <a:cs typeface="ＭＳ Ｐゴシック"/>
              </a:rPr>
              <a:t>B</a:t>
            </a:r>
          </a:p>
        </p:txBody>
      </p:sp>
      <p:sp>
        <p:nvSpPr>
          <p:cNvPr id="37901" name="Textfeld 15"/>
          <p:cNvSpPr txBox="1">
            <a:spLocks noChangeArrowheads="1"/>
          </p:cNvSpPr>
          <p:nvPr/>
        </p:nvSpPr>
        <p:spPr bwMode="auto">
          <a:xfrm>
            <a:off x="3722688" y="4335463"/>
            <a:ext cx="309562" cy="307975"/>
          </a:xfrm>
          <a:prstGeom prst="rect">
            <a:avLst/>
          </a:prstGeom>
          <a:noFill/>
          <a:ln w="9525">
            <a:noFill/>
            <a:miter lim="800000"/>
            <a:headEnd/>
            <a:tailEnd/>
          </a:ln>
        </p:spPr>
        <p:txBody>
          <a:bodyPr wrap="none">
            <a:spAutoFit/>
          </a:bodyPr>
          <a:lstStyle/>
          <a:p>
            <a:pPr algn="ctr"/>
            <a:r>
              <a:rPr lang="de-CH" sz="1400">
                <a:solidFill>
                  <a:srgbClr val="000000"/>
                </a:solidFill>
                <a:latin typeface="Verdana" pitchFamily="34" charset="0"/>
                <a:ea typeface="ＭＳ Ｐゴシック"/>
                <a:cs typeface="ＭＳ Ｐゴシック"/>
              </a:rPr>
              <a:t>C</a:t>
            </a:r>
          </a:p>
        </p:txBody>
      </p:sp>
      <p:sp>
        <p:nvSpPr>
          <p:cNvPr id="37902" name="Textfeld 17"/>
          <p:cNvSpPr txBox="1">
            <a:spLocks noChangeArrowheads="1"/>
          </p:cNvSpPr>
          <p:nvPr/>
        </p:nvSpPr>
        <p:spPr bwMode="auto">
          <a:xfrm>
            <a:off x="4179888" y="4340225"/>
            <a:ext cx="1543050" cy="277813"/>
          </a:xfrm>
          <a:prstGeom prst="rect">
            <a:avLst/>
          </a:prstGeom>
          <a:noFill/>
          <a:ln w="9525">
            <a:noFill/>
            <a:miter lim="800000"/>
            <a:headEnd/>
            <a:tailEnd/>
          </a:ln>
        </p:spPr>
        <p:txBody>
          <a:bodyPr>
            <a:spAutoFit/>
          </a:bodyPr>
          <a:lstStyle/>
          <a:p>
            <a:pPr algn="ctr"/>
            <a:r>
              <a:rPr lang="de-CH" sz="1200">
                <a:solidFill>
                  <a:srgbClr val="000000"/>
                </a:solidFill>
                <a:latin typeface="Verdana" pitchFamily="34" charset="0"/>
                <a:ea typeface="ＭＳ Ｐゴシック"/>
                <a:cs typeface="ＭＳ Ｐゴシック"/>
              </a:rPr>
              <a:t>Kantonalisierung</a:t>
            </a:r>
          </a:p>
        </p:txBody>
      </p:sp>
      <p:sp>
        <p:nvSpPr>
          <p:cNvPr id="37903" name="Textfeld 18"/>
          <p:cNvSpPr txBox="1">
            <a:spLocks noChangeArrowheads="1"/>
          </p:cNvSpPr>
          <p:nvPr/>
        </p:nvSpPr>
        <p:spPr bwMode="auto">
          <a:xfrm>
            <a:off x="6881813" y="4335463"/>
            <a:ext cx="1543050" cy="277812"/>
          </a:xfrm>
          <a:prstGeom prst="rect">
            <a:avLst/>
          </a:prstGeom>
          <a:noFill/>
          <a:ln w="9525">
            <a:noFill/>
            <a:miter lim="800000"/>
            <a:headEnd/>
            <a:tailEnd/>
          </a:ln>
        </p:spPr>
        <p:txBody>
          <a:bodyPr>
            <a:spAutoFit/>
          </a:bodyPr>
          <a:lstStyle/>
          <a:p>
            <a:pPr algn="ctr"/>
            <a:r>
              <a:rPr lang="de-CH" sz="1200">
                <a:solidFill>
                  <a:srgbClr val="000000"/>
                </a:solidFill>
                <a:latin typeface="Verdana" pitchFamily="34" charset="0"/>
                <a:ea typeface="ＭＳ Ｐゴシック"/>
                <a:cs typeface="ＭＳ Ｐゴシック"/>
              </a:rPr>
              <a:t>Nationalisierung</a:t>
            </a:r>
          </a:p>
        </p:txBody>
      </p:sp>
      <p:sp>
        <p:nvSpPr>
          <p:cNvPr id="20" name="Wolke 19"/>
          <p:cNvSpPr>
            <a:spLocks/>
          </p:cNvSpPr>
          <p:nvPr/>
        </p:nvSpPr>
        <p:spPr bwMode="auto">
          <a:xfrm>
            <a:off x="827088" y="3184525"/>
            <a:ext cx="1481137" cy="608013"/>
          </a:xfrm>
          <a:custGeom>
            <a:avLst/>
            <a:gdLst>
              <a:gd name="T0" fmla="*/ 174181 w 43200"/>
              <a:gd name="T1" fmla="*/ 368425 h 43200"/>
              <a:gd name="T2" fmla="*/ 80169 w 43200"/>
              <a:gd name="T3" fmla="*/ 357208 h 43200"/>
              <a:gd name="T4" fmla="*/ 257134 w 43200"/>
              <a:gd name="T5" fmla="*/ 491182 h 43200"/>
              <a:gd name="T6" fmla="*/ 216010 w 43200"/>
              <a:gd name="T7" fmla="*/ 496544 h 43200"/>
              <a:gd name="T8" fmla="*/ 611584 w 43200"/>
              <a:gd name="T9" fmla="*/ 550167 h 43200"/>
              <a:gd name="T10" fmla="*/ 586791 w 43200"/>
              <a:gd name="T11" fmla="*/ 525678 h 43200"/>
              <a:gd name="T12" fmla="*/ 1069919 w 43200"/>
              <a:gd name="T13" fmla="*/ 489099 h 43200"/>
              <a:gd name="T14" fmla="*/ 1060009 w 43200"/>
              <a:gd name="T15" fmla="*/ 515967 h 43200"/>
              <a:gd name="T16" fmla="*/ 1266703 w 43200"/>
              <a:gd name="T17" fmla="*/ 323063 h 43200"/>
              <a:gd name="T18" fmla="*/ 1387365 w 43200"/>
              <a:gd name="T19" fmla="*/ 423498 h 43200"/>
              <a:gd name="T20" fmla="*/ 1551340 w 43200"/>
              <a:gd name="T21" fmla="*/ 216098 h 43200"/>
              <a:gd name="T22" fmla="*/ 1497597 w 43200"/>
              <a:gd name="T23" fmla="*/ 253761 h 43200"/>
              <a:gd name="T24" fmla="*/ 1422401 w 43200"/>
              <a:gd name="T25" fmla="*/ 76368 h 43200"/>
              <a:gd name="T26" fmla="*/ 1425222 w 43200"/>
              <a:gd name="T27" fmla="*/ 94158 h 43200"/>
              <a:gd name="T28" fmla="*/ 1079235 w 43200"/>
              <a:gd name="T29" fmla="*/ 55622 h 43200"/>
              <a:gd name="T30" fmla="*/ 1106774 w 43200"/>
              <a:gd name="T31" fmla="*/ 32934 h 43200"/>
              <a:gd name="T32" fmla="*/ 821767 w 43200"/>
              <a:gd name="T33" fmla="*/ 66431 h 43200"/>
              <a:gd name="T34" fmla="*/ 835091 w 43200"/>
              <a:gd name="T35" fmla="*/ 46868 h 43200"/>
              <a:gd name="T36" fmla="*/ 519612 w 43200"/>
              <a:gd name="T37" fmla="*/ 73074 h 43200"/>
              <a:gd name="T38" fmla="*/ 567862 w 43200"/>
              <a:gd name="T39" fmla="*/ 92046 h 43200"/>
              <a:gd name="T40" fmla="*/ 153174 w 43200"/>
              <a:gd name="T41" fmla="*/ 222220 h 43200"/>
              <a:gd name="T42" fmla="*/ 144749 w 43200"/>
              <a:gd name="T43" fmla="*/ 202249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de-CH" sz="1000" dirty="0" err="1">
                <a:solidFill>
                  <a:prstClr val="black"/>
                </a:solidFill>
                <a:latin typeface="+mn-lt"/>
              </a:rPr>
              <a:t>Konzesssions</a:t>
            </a:r>
            <a:r>
              <a:rPr lang="de-CH" sz="1000" dirty="0">
                <a:solidFill>
                  <a:prstClr val="black"/>
                </a:solidFill>
                <a:latin typeface="+mn-lt"/>
              </a:rPr>
              <a:t> -gemeinden</a:t>
            </a:r>
          </a:p>
        </p:txBody>
      </p:sp>
      <p:sp>
        <p:nvSpPr>
          <p:cNvPr id="21" name="Wolke 20"/>
          <p:cNvSpPr>
            <a:spLocks/>
          </p:cNvSpPr>
          <p:nvPr/>
        </p:nvSpPr>
        <p:spPr bwMode="auto">
          <a:xfrm>
            <a:off x="3995738" y="3327400"/>
            <a:ext cx="1184275" cy="465138"/>
          </a:xfrm>
          <a:custGeom>
            <a:avLst/>
            <a:gdLst>
              <a:gd name="T0" fmla="*/ 139345 w 43200"/>
              <a:gd name="T1" fmla="*/ 281850 h 43200"/>
              <a:gd name="T2" fmla="*/ 64135 w 43200"/>
              <a:gd name="T3" fmla="*/ 273269 h 43200"/>
              <a:gd name="T4" fmla="*/ 205707 w 43200"/>
              <a:gd name="T5" fmla="*/ 375760 h 43200"/>
              <a:gd name="T6" fmla="*/ 172808 w 43200"/>
              <a:gd name="T7" fmla="*/ 379863 h 43200"/>
              <a:gd name="T8" fmla="*/ 489267 w 43200"/>
              <a:gd name="T9" fmla="*/ 420885 h 43200"/>
              <a:gd name="T10" fmla="*/ 469433 w 43200"/>
              <a:gd name="T11" fmla="*/ 402151 h 43200"/>
              <a:gd name="T12" fmla="*/ 855935 w 43200"/>
              <a:gd name="T13" fmla="*/ 374167 h 43200"/>
              <a:gd name="T14" fmla="*/ 848007 w 43200"/>
              <a:gd name="T15" fmla="*/ 394721 h 43200"/>
              <a:gd name="T16" fmla="*/ 1013363 w 43200"/>
              <a:gd name="T17" fmla="*/ 247148 h 43200"/>
              <a:gd name="T18" fmla="*/ 1109892 w 43200"/>
              <a:gd name="T19" fmla="*/ 323982 h 43200"/>
              <a:gd name="T20" fmla="*/ 1241072 w 43200"/>
              <a:gd name="T21" fmla="*/ 165318 h 43200"/>
              <a:gd name="T22" fmla="*/ 1198077 w 43200"/>
              <a:gd name="T23" fmla="*/ 194131 h 43200"/>
              <a:gd name="T24" fmla="*/ 1137921 w 43200"/>
              <a:gd name="T25" fmla="*/ 58422 h 43200"/>
              <a:gd name="T26" fmla="*/ 1140178 w 43200"/>
              <a:gd name="T27" fmla="*/ 72032 h 43200"/>
              <a:gd name="T28" fmla="*/ 863388 w 43200"/>
              <a:gd name="T29" fmla="*/ 42552 h 43200"/>
              <a:gd name="T30" fmla="*/ 885419 w 43200"/>
              <a:gd name="T31" fmla="*/ 25195 h 43200"/>
              <a:gd name="T32" fmla="*/ 657413 w 43200"/>
              <a:gd name="T33" fmla="*/ 50821 h 43200"/>
              <a:gd name="T34" fmla="*/ 668073 w 43200"/>
              <a:gd name="T35" fmla="*/ 35854 h 43200"/>
              <a:gd name="T36" fmla="*/ 415690 w 43200"/>
              <a:gd name="T37" fmla="*/ 55903 h 43200"/>
              <a:gd name="T38" fmla="*/ 454290 w 43200"/>
              <a:gd name="T39" fmla="*/ 70417 h 43200"/>
              <a:gd name="T40" fmla="*/ 122539 w 43200"/>
              <a:gd name="T41" fmla="*/ 170001 h 43200"/>
              <a:gd name="T42" fmla="*/ 115799 w 43200"/>
              <a:gd name="T43" fmla="*/ 15472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de-CH" sz="1000" dirty="0">
                <a:solidFill>
                  <a:prstClr val="black"/>
                </a:solidFill>
                <a:latin typeface="+mn-lt"/>
              </a:rPr>
              <a:t>Kanton VS</a:t>
            </a:r>
          </a:p>
        </p:txBody>
      </p:sp>
      <p:sp>
        <p:nvSpPr>
          <p:cNvPr id="22" name="Wolke 21"/>
          <p:cNvSpPr>
            <a:spLocks/>
          </p:cNvSpPr>
          <p:nvPr/>
        </p:nvSpPr>
        <p:spPr bwMode="auto">
          <a:xfrm>
            <a:off x="7164388" y="3184525"/>
            <a:ext cx="755650" cy="358775"/>
          </a:xfrm>
          <a:custGeom>
            <a:avLst/>
            <a:gdLst>
              <a:gd name="T0" fmla="*/ 88988 w 43200"/>
              <a:gd name="T1" fmla="*/ 217399 h 43200"/>
              <a:gd name="T2" fmla="*/ 40958 w 43200"/>
              <a:gd name="T3" fmla="*/ 210780 h 43200"/>
              <a:gd name="T4" fmla="*/ 131367 w 43200"/>
              <a:gd name="T5" fmla="*/ 289835 h 43200"/>
              <a:gd name="T6" fmla="*/ 110358 w 43200"/>
              <a:gd name="T7" fmla="*/ 293000 h 43200"/>
              <a:gd name="T8" fmla="*/ 312453 w 43200"/>
              <a:gd name="T9" fmla="*/ 324642 h 43200"/>
              <a:gd name="T10" fmla="*/ 299786 w 43200"/>
              <a:gd name="T11" fmla="*/ 310191 h 43200"/>
              <a:gd name="T12" fmla="*/ 546612 w 43200"/>
              <a:gd name="T13" fmla="*/ 288606 h 43200"/>
              <a:gd name="T14" fmla="*/ 541549 w 43200"/>
              <a:gd name="T15" fmla="*/ 304460 h 43200"/>
              <a:gd name="T16" fmla="*/ 647147 w 43200"/>
              <a:gd name="T17" fmla="*/ 190632 h 43200"/>
              <a:gd name="T18" fmla="*/ 708792 w 43200"/>
              <a:gd name="T19" fmla="*/ 249897 h 43200"/>
              <a:gd name="T20" fmla="*/ 792566 w 43200"/>
              <a:gd name="T21" fmla="*/ 127515 h 43200"/>
              <a:gd name="T22" fmla="*/ 765109 w 43200"/>
              <a:gd name="T23" fmla="*/ 149739 h 43200"/>
              <a:gd name="T24" fmla="*/ 726692 w 43200"/>
              <a:gd name="T25" fmla="*/ 45063 h 43200"/>
              <a:gd name="T26" fmla="*/ 728133 w 43200"/>
              <a:gd name="T27" fmla="*/ 55560 h 43200"/>
              <a:gd name="T28" fmla="*/ 551371 w 43200"/>
              <a:gd name="T29" fmla="*/ 32821 h 43200"/>
              <a:gd name="T30" fmla="*/ 565441 w 43200"/>
              <a:gd name="T31" fmla="*/ 19434 h 43200"/>
              <a:gd name="T32" fmla="*/ 419833 w 43200"/>
              <a:gd name="T33" fmla="*/ 39199 h 43200"/>
              <a:gd name="T34" fmla="*/ 426641 w 43200"/>
              <a:gd name="T35" fmla="*/ 27656 h 43200"/>
              <a:gd name="T36" fmla="*/ 265465 w 43200"/>
              <a:gd name="T37" fmla="*/ 43119 h 43200"/>
              <a:gd name="T38" fmla="*/ 290116 w 43200"/>
              <a:gd name="T39" fmla="*/ 54315 h 43200"/>
              <a:gd name="T40" fmla="*/ 78255 w 43200"/>
              <a:gd name="T41" fmla="*/ 131127 h 43200"/>
              <a:gd name="T42" fmla="*/ 73951 w 43200"/>
              <a:gd name="T43" fmla="*/ 11934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de-CH" sz="1000" dirty="0">
                <a:solidFill>
                  <a:prstClr val="black"/>
                </a:solidFill>
                <a:latin typeface="+mn-lt"/>
              </a:rPr>
              <a:t>CH</a:t>
            </a:r>
          </a:p>
        </p:txBody>
      </p:sp>
      <p:sp>
        <p:nvSpPr>
          <p:cNvPr id="23" name="Wolke 22"/>
          <p:cNvSpPr>
            <a:spLocks/>
          </p:cNvSpPr>
          <p:nvPr/>
        </p:nvSpPr>
        <p:spPr bwMode="auto">
          <a:xfrm>
            <a:off x="1871663" y="2679700"/>
            <a:ext cx="1182687" cy="465138"/>
          </a:xfrm>
          <a:custGeom>
            <a:avLst/>
            <a:gdLst>
              <a:gd name="T0" fmla="*/ 139345 w 43200"/>
              <a:gd name="T1" fmla="*/ 281850 h 43200"/>
              <a:gd name="T2" fmla="*/ 64135 w 43200"/>
              <a:gd name="T3" fmla="*/ 273269 h 43200"/>
              <a:gd name="T4" fmla="*/ 205707 w 43200"/>
              <a:gd name="T5" fmla="*/ 375760 h 43200"/>
              <a:gd name="T6" fmla="*/ 172808 w 43200"/>
              <a:gd name="T7" fmla="*/ 379863 h 43200"/>
              <a:gd name="T8" fmla="*/ 489267 w 43200"/>
              <a:gd name="T9" fmla="*/ 420885 h 43200"/>
              <a:gd name="T10" fmla="*/ 469433 w 43200"/>
              <a:gd name="T11" fmla="*/ 402151 h 43200"/>
              <a:gd name="T12" fmla="*/ 855935 w 43200"/>
              <a:gd name="T13" fmla="*/ 374167 h 43200"/>
              <a:gd name="T14" fmla="*/ 848007 w 43200"/>
              <a:gd name="T15" fmla="*/ 394721 h 43200"/>
              <a:gd name="T16" fmla="*/ 1013363 w 43200"/>
              <a:gd name="T17" fmla="*/ 247148 h 43200"/>
              <a:gd name="T18" fmla="*/ 1109892 w 43200"/>
              <a:gd name="T19" fmla="*/ 323982 h 43200"/>
              <a:gd name="T20" fmla="*/ 1241072 w 43200"/>
              <a:gd name="T21" fmla="*/ 165318 h 43200"/>
              <a:gd name="T22" fmla="*/ 1198077 w 43200"/>
              <a:gd name="T23" fmla="*/ 194131 h 43200"/>
              <a:gd name="T24" fmla="*/ 1137921 w 43200"/>
              <a:gd name="T25" fmla="*/ 58422 h 43200"/>
              <a:gd name="T26" fmla="*/ 1140178 w 43200"/>
              <a:gd name="T27" fmla="*/ 72032 h 43200"/>
              <a:gd name="T28" fmla="*/ 863388 w 43200"/>
              <a:gd name="T29" fmla="*/ 42552 h 43200"/>
              <a:gd name="T30" fmla="*/ 885419 w 43200"/>
              <a:gd name="T31" fmla="*/ 25195 h 43200"/>
              <a:gd name="T32" fmla="*/ 657413 w 43200"/>
              <a:gd name="T33" fmla="*/ 50821 h 43200"/>
              <a:gd name="T34" fmla="*/ 668073 w 43200"/>
              <a:gd name="T35" fmla="*/ 35854 h 43200"/>
              <a:gd name="T36" fmla="*/ 415690 w 43200"/>
              <a:gd name="T37" fmla="*/ 55903 h 43200"/>
              <a:gd name="T38" fmla="*/ 454290 w 43200"/>
              <a:gd name="T39" fmla="*/ 70417 h 43200"/>
              <a:gd name="T40" fmla="*/ 122539 w 43200"/>
              <a:gd name="T41" fmla="*/ 170001 h 43200"/>
              <a:gd name="T42" fmla="*/ 115799 w 43200"/>
              <a:gd name="T43" fmla="*/ 15472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de-CH" sz="1000" dirty="0">
                <a:solidFill>
                  <a:prstClr val="black"/>
                </a:solidFill>
                <a:latin typeface="+mn-lt"/>
              </a:rPr>
              <a:t>Oberwallis</a:t>
            </a:r>
          </a:p>
        </p:txBody>
      </p:sp>
      <p:sp>
        <p:nvSpPr>
          <p:cNvPr id="38932"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37909"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A179A157-7FBF-49C0-A0AB-709B1659FD4D}" type="slidenum">
              <a:rPr lang="de-DE" sz="1100">
                <a:ea typeface="ＭＳ Ｐゴシック"/>
                <a:cs typeface="ＭＳ Ｐゴシック"/>
              </a:rPr>
              <a:pPr/>
              <a:t>24</a:t>
            </a:fld>
            <a:endParaRPr lang="de-DE" sz="1100">
              <a:ea typeface="ＭＳ Ｐゴシック"/>
              <a:cs typeface="ＭＳ Ｐゴシック"/>
            </a:endParaRPr>
          </a:p>
        </p:txBody>
      </p:sp>
      <p:sp>
        <p:nvSpPr>
          <p:cNvPr id="3791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umsplatzhalter 14"/>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pic>
        <p:nvPicPr>
          <p:cNvPr id="38914" name="Picture 5"/>
          <p:cNvPicPr>
            <a:picLocks noChangeAspect="1" noChangeArrowheads="1"/>
          </p:cNvPicPr>
          <p:nvPr/>
        </p:nvPicPr>
        <p:blipFill>
          <a:blip r:embed="rId2"/>
          <a:srcRect/>
          <a:stretch>
            <a:fillRect/>
          </a:stretch>
        </p:blipFill>
        <p:spPr bwMode="auto">
          <a:xfrm>
            <a:off x="-41519475" y="-25374600"/>
            <a:ext cx="8999537" cy="5624512"/>
          </a:xfrm>
          <a:prstGeom prst="rect">
            <a:avLst/>
          </a:prstGeom>
          <a:noFill/>
          <a:ln w="9525">
            <a:noFill/>
            <a:miter lim="800000"/>
            <a:headEnd/>
            <a:tailEnd/>
          </a:ln>
        </p:spPr>
      </p:pic>
      <p:sp>
        <p:nvSpPr>
          <p:cNvPr id="38915"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BAD587DA-A4A9-43C5-9F43-B1A9671A512C}" type="slidenum">
              <a:rPr lang="de-DE" sz="1100">
                <a:ea typeface="ＭＳ Ｐゴシック"/>
                <a:cs typeface="ＭＳ Ｐゴシック"/>
              </a:rPr>
              <a:pPr/>
              <a:t>25</a:t>
            </a:fld>
            <a:endParaRPr lang="de-DE" sz="1100">
              <a:ea typeface="ＭＳ Ｐゴシック"/>
              <a:cs typeface="ＭＳ Ｐゴシック"/>
            </a:endParaRPr>
          </a:p>
        </p:txBody>
      </p:sp>
      <p:sp>
        <p:nvSpPr>
          <p:cNvPr id="38916"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38917" name="Titel 12"/>
          <p:cNvSpPr>
            <a:spLocks noGrp="1"/>
          </p:cNvSpPr>
          <p:nvPr>
            <p:ph type="title" idx="4294967295"/>
          </p:nvPr>
        </p:nvSpPr>
        <p:spPr>
          <a:xfrm>
            <a:off x="1042988" y="908050"/>
            <a:ext cx="7921625" cy="865188"/>
          </a:xfrm>
        </p:spPr>
        <p:txBody>
          <a:bodyPr/>
          <a:lstStyle/>
          <a:p>
            <a:pPr marL="361950" indent="-361950" eaLnBrk="1" hangingPunct="1"/>
            <a:r>
              <a:rPr lang="de-CH" sz="2700" smtClean="0"/>
              <a:t>Arbeitsgruppe Oberwalliser Gemeinden</a:t>
            </a:r>
          </a:p>
        </p:txBody>
      </p:sp>
      <p:pic>
        <p:nvPicPr>
          <p:cNvPr id="38918" name="Bild 1"/>
          <p:cNvPicPr>
            <a:picLocks noChangeAspect="1"/>
          </p:cNvPicPr>
          <p:nvPr/>
        </p:nvPicPr>
        <p:blipFill>
          <a:blip r:embed="rId3"/>
          <a:srcRect r="38013"/>
          <a:stretch>
            <a:fillRect/>
          </a:stretch>
        </p:blipFill>
        <p:spPr bwMode="auto">
          <a:xfrm>
            <a:off x="1052513" y="2133600"/>
            <a:ext cx="5319712"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
        <p:nvSpPr>
          <p:cNvPr id="39938"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CBCDA0-3986-4E26-BCE0-BB9378DFD06E}" type="slidenum">
              <a:rPr lang="de-DE" sz="1100" smtClean="0">
                <a:solidFill>
                  <a:schemeClr val="tx1"/>
                </a:solidFill>
                <a:latin typeface="Arial" charset="0"/>
                <a:ea typeface="ＭＳ Ｐゴシック"/>
                <a:cs typeface="ＭＳ Ｐゴシック"/>
              </a:rPr>
              <a:pPr fontAlgn="base">
                <a:spcBef>
                  <a:spcPct val="0"/>
                </a:spcBef>
                <a:spcAft>
                  <a:spcPct val="0"/>
                </a:spcAft>
              </a:pPr>
              <a:t>26</a:t>
            </a:fld>
            <a:endParaRPr lang="de-DE" sz="1100" smtClean="0">
              <a:solidFill>
                <a:schemeClr val="tx1"/>
              </a:solidFill>
              <a:latin typeface="Arial" charset="0"/>
              <a:ea typeface="ＭＳ Ｐゴシック"/>
              <a:cs typeface="ＭＳ Ｐゴシック"/>
            </a:endParaRPr>
          </a:p>
        </p:txBody>
      </p:sp>
      <p:pic>
        <p:nvPicPr>
          <p:cNvPr id="39939" name="Bild 2"/>
          <p:cNvPicPr>
            <a:picLocks noChangeAspect="1"/>
          </p:cNvPicPr>
          <p:nvPr/>
        </p:nvPicPr>
        <p:blipFill>
          <a:blip r:embed="rId2"/>
          <a:srcRect/>
          <a:stretch>
            <a:fillRect/>
          </a:stretch>
        </p:blipFill>
        <p:spPr bwMode="auto">
          <a:xfrm>
            <a:off x="971550" y="2852738"/>
            <a:ext cx="7691438" cy="1439862"/>
          </a:xfrm>
          <a:prstGeom prst="rect">
            <a:avLst/>
          </a:prstGeom>
          <a:noFill/>
          <a:ln w="9525">
            <a:noFill/>
            <a:miter lim="800000"/>
            <a:headEnd/>
            <a:tailEnd/>
          </a:ln>
        </p:spPr>
      </p:pic>
      <p:sp>
        <p:nvSpPr>
          <p:cNvPr id="39940"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39941"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E5B8D05A-BE46-4EC6-870D-759E7AB8D812}" type="slidenum">
              <a:rPr lang="de-DE" sz="1100">
                <a:ea typeface="ＭＳ Ｐゴシック"/>
                <a:cs typeface="ＭＳ Ｐゴシック"/>
              </a:rPr>
              <a:pPr/>
              <a:t>26</a:t>
            </a:fld>
            <a:endParaRPr lang="de-DE" sz="1100">
              <a:ea typeface="ＭＳ Ｐゴシック"/>
              <a:cs typeface="ＭＳ Ｐゴシック"/>
            </a:endParaRPr>
          </a:p>
        </p:txBody>
      </p:sp>
      <p:sp>
        <p:nvSpPr>
          <p:cNvPr id="3994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FEBCF-7A29-4015-BA3F-381AB1B8AC59}" type="slidenum">
              <a:rPr lang="de-DE" sz="1100" smtClean="0">
                <a:solidFill>
                  <a:schemeClr val="tx1"/>
                </a:solidFill>
                <a:latin typeface="Arial" charset="0"/>
                <a:ea typeface="ＭＳ Ｐゴシック"/>
                <a:cs typeface="ＭＳ Ｐゴシック"/>
              </a:rPr>
              <a:pPr fontAlgn="base">
                <a:spcBef>
                  <a:spcPct val="0"/>
                </a:spcBef>
                <a:spcAft>
                  <a:spcPct val="0"/>
                </a:spcAft>
              </a:pPr>
              <a:t>27</a:t>
            </a:fld>
            <a:endParaRPr lang="de-DE" sz="1100" smtClean="0">
              <a:solidFill>
                <a:schemeClr val="tx1"/>
              </a:solidFill>
              <a:latin typeface="Arial" charset="0"/>
              <a:ea typeface="ＭＳ Ｐゴシック"/>
              <a:cs typeface="ＭＳ Ｐゴシック"/>
            </a:endParaRPr>
          </a:p>
        </p:txBody>
      </p:sp>
      <p:sp>
        <p:nvSpPr>
          <p:cNvPr id="40962" name="Textfeld 1"/>
          <p:cNvSpPr txBox="1">
            <a:spLocks noChangeArrowheads="1"/>
          </p:cNvSpPr>
          <p:nvPr/>
        </p:nvSpPr>
        <p:spPr bwMode="auto">
          <a:xfrm>
            <a:off x="827088" y="2627313"/>
            <a:ext cx="3519487" cy="369887"/>
          </a:xfrm>
          <a:prstGeom prst="rect">
            <a:avLst/>
          </a:prstGeom>
          <a:noFill/>
          <a:ln w="9525">
            <a:noFill/>
            <a:miter lim="800000"/>
            <a:headEnd/>
            <a:tailEnd/>
          </a:ln>
        </p:spPr>
        <p:txBody>
          <a:bodyPr wrap="none">
            <a:spAutoFit/>
          </a:bodyPr>
          <a:lstStyle/>
          <a:p>
            <a:r>
              <a:rPr lang="de-DE" b="1">
                <a:ea typeface="ＭＳ Ｐゴシック"/>
                <a:cs typeface="ＭＳ Ｐゴシック"/>
              </a:rPr>
              <a:t>(1.) KW Beteiligungsverhältnis</a:t>
            </a:r>
          </a:p>
        </p:txBody>
      </p:sp>
      <p:sp>
        <p:nvSpPr>
          <p:cNvPr id="40963" name="Textfeld 2"/>
          <p:cNvSpPr txBox="1">
            <a:spLocks noChangeArrowheads="1"/>
          </p:cNvSpPr>
          <p:nvPr/>
        </p:nvSpPr>
        <p:spPr bwMode="auto">
          <a:xfrm>
            <a:off x="827088" y="3284538"/>
            <a:ext cx="5241925" cy="1200150"/>
          </a:xfrm>
          <a:prstGeom prst="rect">
            <a:avLst/>
          </a:prstGeom>
          <a:noFill/>
          <a:ln w="9525">
            <a:noFill/>
            <a:miter lim="800000"/>
            <a:headEnd/>
            <a:tailEnd/>
          </a:ln>
        </p:spPr>
        <p:txBody>
          <a:bodyPr wrap="none">
            <a:spAutoFit/>
          </a:bodyPr>
          <a:lstStyle/>
          <a:p>
            <a:pPr marL="536575" indent="-536575">
              <a:buClr>
                <a:srgbClr val="5B985B"/>
              </a:buClr>
              <a:buFont typeface="Wingdings" pitchFamily="2" charset="2"/>
              <a:buChar char="u"/>
            </a:pPr>
            <a:r>
              <a:rPr lang="de-DE">
                <a:ea typeface="ＭＳ Ｐゴシック"/>
                <a:cs typeface="ＭＳ Ｐゴシック"/>
              </a:rPr>
              <a:t>Walliser Gemeinwesen hält insgesamt 60%</a:t>
            </a:r>
          </a:p>
          <a:p>
            <a:pPr marL="536575" indent="-536575">
              <a:buClr>
                <a:srgbClr val="5B985B"/>
              </a:buClr>
              <a:buFont typeface="Wingdings" pitchFamily="2" charset="2"/>
              <a:buChar char="u"/>
            </a:pPr>
            <a:r>
              <a:rPr lang="de-DE">
                <a:ea typeface="ＭＳ Ｐゴシック"/>
                <a:cs typeface="ＭＳ Ｐゴシック"/>
              </a:rPr>
              <a:t>In begründeten Ausnahmefällen kann Anteil </a:t>
            </a:r>
            <a:br>
              <a:rPr lang="de-DE">
                <a:ea typeface="ＭＳ Ｐゴシック"/>
                <a:cs typeface="ＭＳ Ｐゴシック"/>
              </a:rPr>
            </a:br>
            <a:r>
              <a:rPr lang="de-DE">
                <a:ea typeface="ＭＳ Ｐゴシック"/>
                <a:cs typeface="ＭＳ Ｐゴシック"/>
              </a:rPr>
              <a:t>auch kleiner sein</a:t>
            </a:r>
          </a:p>
          <a:p>
            <a:pPr marL="536575" indent="-536575">
              <a:buFontTx/>
              <a:buAutoNum type="arabicPeriod"/>
            </a:pPr>
            <a:endParaRPr lang="de-DE">
              <a:ea typeface="ＭＳ Ｐゴシック"/>
              <a:cs typeface="ＭＳ Ｐゴシック"/>
            </a:endParaRPr>
          </a:p>
        </p:txBody>
      </p:sp>
      <p:sp>
        <p:nvSpPr>
          <p:cNvPr id="40964"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0965"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20B0BD57-6840-4EDC-B651-31F018F26B66}" type="slidenum">
              <a:rPr lang="de-DE" sz="1100">
                <a:ea typeface="ＭＳ Ｐゴシック"/>
                <a:cs typeface="ＭＳ Ｐゴシック"/>
              </a:rPr>
              <a:pPr/>
              <a:t>27</a:t>
            </a:fld>
            <a:endParaRPr lang="de-DE" sz="1100">
              <a:ea typeface="ＭＳ Ｐゴシック"/>
              <a:cs typeface="ＭＳ Ｐゴシック"/>
            </a:endParaRPr>
          </a:p>
        </p:txBody>
      </p:sp>
      <p:sp>
        <p:nvSpPr>
          <p:cNvPr id="40966"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0967"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73C71-D3C2-46AB-A94E-C4761AEC13CB}" type="slidenum">
              <a:rPr lang="de-DE" sz="1100" smtClean="0">
                <a:solidFill>
                  <a:schemeClr val="tx1"/>
                </a:solidFill>
                <a:latin typeface="Arial" charset="0"/>
                <a:ea typeface="ＭＳ Ｐゴシック"/>
                <a:cs typeface="ＭＳ Ｐゴシック"/>
              </a:rPr>
              <a:pPr fontAlgn="base">
                <a:spcBef>
                  <a:spcPct val="0"/>
                </a:spcBef>
                <a:spcAft>
                  <a:spcPct val="0"/>
                </a:spcAft>
              </a:pPr>
              <a:t>28</a:t>
            </a:fld>
            <a:endParaRPr lang="de-DE" sz="1100" smtClean="0">
              <a:solidFill>
                <a:schemeClr val="tx1"/>
              </a:solidFill>
              <a:latin typeface="Arial" charset="0"/>
              <a:ea typeface="ＭＳ Ｐゴシック"/>
              <a:cs typeface="ＭＳ Ｐゴシック"/>
            </a:endParaRPr>
          </a:p>
        </p:txBody>
      </p:sp>
      <p:sp>
        <p:nvSpPr>
          <p:cNvPr id="41986" name="Textfeld 1"/>
          <p:cNvSpPr txBox="1">
            <a:spLocks noChangeArrowheads="1"/>
          </p:cNvSpPr>
          <p:nvPr/>
        </p:nvSpPr>
        <p:spPr bwMode="auto">
          <a:xfrm>
            <a:off x="827088" y="2555875"/>
            <a:ext cx="3519487" cy="368300"/>
          </a:xfrm>
          <a:prstGeom prst="rect">
            <a:avLst/>
          </a:prstGeom>
          <a:noFill/>
          <a:ln w="9525">
            <a:noFill/>
            <a:miter lim="800000"/>
            <a:headEnd/>
            <a:tailEnd/>
          </a:ln>
        </p:spPr>
        <p:txBody>
          <a:bodyPr wrap="none">
            <a:spAutoFit/>
          </a:bodyPr>
          <a:lstStyle/>
          <a:p>
            <a:r>
              <a:rPr lang="de-DE" b="1">
                <a:ea typeface="ＭＳ Ｐゴシック"/>
                <a:cs typeface="ＭＳ Ｐゴシック"/>
              </a:rPr>
              <a:t>(2.) KW Beteiligungsverhältnis</a:t>
            </a:r>
          </a:p>
        </p:txBody>
      </p:sp>
      <p:sp>
        <p:nvSpPr>
          <p:cNvPr id="3" name="Textfeld 2"/>
          <p:cNvSpPr txBox="1"/>
          <p:nvPr/>
        </p:nvSpPr>
        <p:spPr>
          <a:xfrm>
            <a:off x="827088" y="3208338"/>
            <a:ext cx="4773612" cy="1476375"/>
          </a:xfrm>
          <a:prstGeom prst="rect">
            <a:avLst/>
          </a:prstGeom>
          <a:noFill/>
        </p:spPr>
        <p:txBody>
          <a:bodyPr wrap="none">
            <a:spAutoFit/>
          </a:bodyPr>
          <a:lstStyle/>
          <a:p>
            <a:pPr marL="536575" indent="-536575" defTabSz="165100" fontAlgn="auto">
              <a:spcBef>
                <a:spcPts val="0"/>
              </a:spcBef>
              <a:spcAft>
                <a:spcPts val="0"/>
              </a:spcAft>
              <a:buClr>
                <a:schemeClr val="accent6">
                  <a:lumMod val="75000"/>
                </a:schemeClr>
              </a:buClr>
              <a:buFont typeface="Wingdings" charset="2"/>
              <a:buChar char="u"/>
              <a:tabLst>
                <a:tab pos="1254125" algn="l"/>
              </a:tabLst>
              <a:defRPr/>
            </a:pPr>
            <a:r>
              <a:rPr lang="de-DE" dirty="0">
                <a:ea typeface="ＭＳ Ｐゴシック" charset="0"/>
                <a:cs typeface="ＭＳ Ｐゴシック" charset="0"/>
              </a:rPr>
              <a:t>30%	Konzessionsgemeinden</a:t>
            </a:r>
          </a:p>
          <a:p>
            <a:pPr marL="536575" indent="-536575" fontAlgn="auto">
              <a:spcBef>
                <a:spcPts val="0"/>
              </a:spcBef>
              <a:spcAft>
                <a:spcPts val="0"/>
              </a:spcAft>
              <a:buClr>
                <a:schemeClr val="accent6">
                  <a:lumMod val="75000"/>
                </a:schemeClr>
              </a:buClr>
              <a:buFont typeface="Wingdings" charset="2"/>
              <a:buChar char="u"/>
              <a:tabLst>
                <a:tab pos="1254125" algn="l"/>
              </a:tabLst>
              <a:defRPr/>
            </a:pPr>
            <a:r>
              <a:rPr lang="de-DE" dirty="0">
                <a:ea typeface="ＭＳ Ｐゴシック" charset="0"/>
                <a:cs typeface="ＭＳ Ｐゴシック" charset="0"/>
              </a:rPr>
              <a:t>15%	nicht oder wenig konzedierende </a:t>
            </a:r>
            <a:br>
              <a:rPr lang="de-DE" dirty="0">
                <a:ea typeface="ＭＳ Ｐゴシック" charset="0"/>
                <a:cs typeface="ＭＳ Ｐゴシック" charset="0"/>
              </a:rPr>
            </a:br>
            <a:r>
              <a:rPr lang="de-DE" dirty="0">
                <a:ea typeface="ＭＳ Ｐゴシック" charset="0"/>
                <a:cs typeface="ＭＳ Ｐゴシック" charset="0"/>
              </a:rPr>
              <a:t>	Walliser Gemeinden </a:t>
            </a:r>
          </a:p>
          <a:p>
            <a:pPr marL="536575" indent="-536575" fontAlgn="auto">
              <a:spcBef>
                <a:spcPts val="0"/>
              </a:spcBef>
              <a:spcAft>
                <a:spcPts val="0"/>
              </a:spcAft>
              <a:buClr>
                <a:schemeClr val="accent6">
                  <a:lumMod val="75000"/>
                </a:schemeClr>
              </a:buClr>
              <a:buFont typeface="Wingdings" charset="2"/>
              <a:buChar char="u"/>
              <a:tabLst>
                <a:tab pos="1254125" algn="l"/>
              </a:tabLst>
              <a:defRPr/>
            </a:pPr>
            <a:r>
              <a:rPr lang="de-DE" dirty="0">
                <a:ea typeface="ＭＳ Ｐゴシック" charset="0"/>
                <a:cs typeface="ＭＳ Ｐゴシック" charset="0"/>
              </a:rPr>
              <a:t>15% 	Kanton Wallis</a:t>
            </a:r>
          </a:p>
          <a:p>
            <a:pPr marL="342900" indent="-342900" fontAlgn="auto">
              <a:spcBef>
                <a:spcPts val="0"/>
              </a:spcBef>
              <a:spcAft>
                <a:spcPts val="0"/>
              </a:spcAft>
              <a:buFontTx/>
              <a:buAutoNum type="arabicPeriod"/>
              <a:defRPr/>
            </a:pPr>
            <a:endParaRPr lang="de-DE" dirty="0">
              <a:ea typeface="ＭＳ Ｐゴシック" charset="0"/>
              <a:cs typeface="ＭＳ Ｐゴシック" charset="0"/>
            </a:endParaRPr>
          </a:p>
        </p:txBody>
      </p:sp>
      <p:sp>
        <p:nvSpPr>
          <p:cNvPr id="41988"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1989"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6993ECCE-BFD5-46C7-9A14-99B53724971B}" type="slidenum">
              <a:rPr lang="de-DE" sz="1100">
                <a:ea typeface="ＭＳ Ｐゴシック"/>
                <a:cs typeface="ＭＳ Ｐゴシック"/>
              </a:rPr>
              <a:pPr/>
              <a:t>28</a:t>
            </a:fld>
            <a:endParaRPr lang="de-DE" sz="1100">
              <a:ea typeface="ＭＳ Ｐゴシック"/>
              <a:cs typeface="ＭＳ Ｐゴシック"/>
            </a:endParaRPr>
          </a:p>
        </p:txBody>
      </p:sp>
      <p:sp>
        <p:nvSpPr>
          <p:cNvPr id="4199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1991"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4A8C83-08E4-47F3-9BD7-E5B9E660EE51}" type="slidenum">
              <a:rPr lang="de-DE" sz="1100" smtClean="0">
                <a:solidFill>
                  <a:schemeClr val="tx1"/>
                </a:solidFill>
                <a:latin typeface="Arial" charset="0"/>
                <a:ea typeface="ＭＳ Ｐゴシック"/>
                <a:cs typeface="ＭＳ Ｐゴシック"/>
              </a:rPr>
              <a:pPr fontAlgn="base">
                <a:spcBef>
                  <a:spcPct val="0"/>
                </a:spcBef>
                <a:spcAft>
                  <a:spcPct val="0"/>
                </a:spcAft>
              </a:pPr>
              <a:t>29</a:t>
            </a:fld>
            <a:endParaRPr lang="de-DE" sz="1100" smtClean="0">
              <a:solidFill>
                <a:schemeClr val="tx1"/>
              </a:solidFill>
              <a:latin typeface="Arial" charset="0"/>
              <a:ea typeface="ＭＳ Ｐゴシック"/>
              <a:cs typeface="ＭＳ Ｐゴシック"/>
            </a:endParaRPr>
          </a:p>
        </p:txBody>
      </p:sp>
      <p:sp>
        <p:nvSpPr>
          <p:cNvPr id="43010" name="Textfeld 1"/>
          <p:cNvSpPr txBox="1">
            <a:spLocks noChangeArrowheads="1"/>
          </p:cNvSpPr>
          <p:nvPr/>
        </p:nvSpPr>
        <p:spPr bwMode="auto">
          <a:xfrm>
            <a:off x="827088" y="2555875"/>
            <a:ext cx="3519487" cy="368300"/>
          </a:xfrm>
          <a:prstGeom prst="rect">
            <a:avLst/>
          </a:prstGeom>
          <a:noFill/>
          <a:ln w="9525">
            <a:noFill/>
            <a:miter lim="800000"/>
            <a:headEnd/>
            <a:tailEnd/>
          </a:ln>
        </p:spPr>
        <p:txBody>
          <a:bodyPr wrap="none">
            <a:spAutoFit/>
          </a:bodyPr>
          <a:lstStyle/>
          <a:p>
            <a:r>
              <a:rPr lang="de-DE" b="1">
                <a:ea typeface="ＭＳ Ｐゴシック"/>
                <a:cs typeface="ＭＳ Ｐゴシック"/>
              </a:rPr>
              <a:t>(3.) KW Beteiligungsverhältnis</a:t>
            </a:r>
          </a:p>
        </p:txBody>
      </p:sp>
      <p:sp>
        <p:nvSpPr>
          <p:cNvPr id="43011" name="Textfeld 2"/>
          <p:cNvSpPr txBox="1">
            <a:spLocks noChangeArrowheads="1"/>
          </p:cNvSpPr>
          <p:nvPr/>
        </p:nvSpPr>
        <p:spPr bwMode="auto">
          <a:xfrm>
            <a:off x="860425" y="3186113"/>
            <a:ext cx="5578475" cy="1755775"/>
          </a:xfrm>
          <a:prstGeom prst="rect">
            <a:avLst/>
          </a:prstGeom>
          <a:noFill/>
          <a:ln w="9525">
            <a:noFill/>
            <a:miter lim="800000"/>
            <a:headEnd/>
            <a:tailEnd/>
          </a:ln>
        </p:spPr>
        <p:txBody>
          <a:bodyPr wrap="none">
            <a:spAutoFit/>
          </a:bodyPr>
          <a:lstStyle/>
          <a:p>
            <a:pPr marL="541338" indent="-541338" defTabSz="165100">
              <a:buClr>
                <a:srgbClr val="5B985B"/>
              </a:buClr>
              <a:buFont typeface="Wingdings" pitchFamily="2" charset="2"/>
              <a:buChar char="u"/>
              <a:tabLst>
                <a:tab pos="1079500" algn="l"/>
              </a:tabLst>
            </a:pPr>
            <a:r>
              <a:rPr lang="de-DE">
                <a:ea typeface="ＭＳ Ｐゴシック"/>
                <a:cs typeface="ＭＳ Ｐゴシック"/>
              </a:rPr>
              <a:t>Konzessionsgemeinden sind berechtigt 40% </a:t>
            </a:r>
            <a:br>
              <a:rPr lang="de-DE">
                <a:ea typeface="ＭＳ Ｐゴシック"/>
                <a:cs typeface="ＭＳ Ｐゴシック"/>
              </a:rPr>
            </a:br>
            <a:r>
              <a:rPr lang="de-DE">
                <a:ea typeface="ＭＳ Ｐゴシック"/>
                <a:cs typeface="ＭＳ Ｐゴシック"/>
              </a:rPr>
              <a:t>an eine schweizerische Elektrizitätsgesellschaft</a:t>
            </a:r>
            <a:br>
              <a:rPr lang="de-DE">
                <a:ea typeface="ＭＳ Ｐゴシック"/>
                <a:cs typeface="ＭＳ Ｐゴシック"/>
              </a:rPr>
            </a:br>
            <a:r>
              <a:rPr lang="de-DE">
                <a:ea typeface="ＭＳ Ｐゴシック"/>
                <a:cs typeface="ＭＳ Ｐゴシック"/>
              </a:rPr>
              <a:t>ihrer Wahl zu übertragen</a:t>
            </a:r>
          </a:p>
          <a:p>
            <a:pPr marL="541338" indent="-541338" defTabSz="165100">
              <a:buClr>
                <a:srgbClr val="5B985B"/>
              </a:buClr>
              <a:buFont typeface="Wingdings" pitchFamily="2" charset="2"/>
              <a:buChar char="u"/>
              <a:tabLst>
                <a:tab pos="1079500" algn="l"/>
              </a:tabLst>
            </a:pPr>
            <a:r>
              <a:rPr lang="de-DE">
                <a:ea typeface="ＭＳ Ｐゴシック"/>
                <a:cs typeface="ＭＳ Ｐゴシック"/>
              </a:rPr>
              <a:t>Als schweizerische Elekrizitätsgesellschaften </a:t>
            </a:r>
            <a:br>
              <a:rPr lang="de-DE">
                <a:ea typeface="ＭＳ Ｐゴシック"/>
                <a:cs typeface="ＭＳ Ｐゴシック"/>
              </a:rPr>
            </a:br>
            <a:r>
              <a:rPr lang="de-DE">
                <a:ea typeface="ＭＳ Ｐゴシック"/>
                <a:cs typeface="ＭＳ Ｐゴシック"/>
              </a:rPr>
              <a:t>gelten solche, die durch das Walliser </a:t>
            </a:r>
            <a:br>
              <a:rPr lang="de-DE">
                <a:ea typeface="ＭＳ Ｐゴシック"/>
                <a:cs typeface="ＭＳ Ｐゴシック"/>
              </a:rPr>
            </a:br>
            <a:r>
              <a:rPr lang="de-DE">
                <a:ea typeface="ＭＳ Ｐゴシック"/>
                <a:cs typeface="ＭＳ Ｐゴシック"/>
              </a:rPr>
              <a:t>Gemeinwesen nicht beherrscht sind </a:t>
            </a:r>
          </a:p>
        </p:txBody>
      </p:sp>
      <p:sp>
        <p:nvSpPr>
          <p:cNvPr id="43012"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3013"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CF7F82A7-F8A6-49FD-9C11-4FE288831615}" type="slidenum">
              <a:rPr lang="de-DE" sz="1100">
                <a:ea typeface="ＭＳ Ｐゴシック"/>
                <a:cs typeface="ＭＳ Ｐゴシック"/>
              </a:rPr>
              <a:pPr/>
              <a:t>29</a:t>
            </a:fld>
            <a:endParaRPr lang="de-DE" sz="1100">
              <a:ea typeface="ＭＳ Ｐゴシック"/>
              <a:cs typeface="ＭＳ Ｐゴシック"/>
            </a:endParaRPr>
          </a:p>
        </p:txBody>
      </p:sp>
      <p:sp>
        <p:nvSpPr>
          <p:cNvPr id="4301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3015"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684213" y="1027113"/>
            <a:ext cx="8064500" cy="1143000"/>
          </a:xfrm>
        </p:spPr>
        <p:txBody>
          <a:bodyPr rtlCol="0">
            <a:normAutofit fontScale="90000"/>
          </a:bodyPr>
          <a:lstStyle/>
          <a:p>
            <a:pPr marL="542925" indent="-542925" eaLnBrk="1" fontAlgn="auto" hangingPunct="1">
              <a:spcAft>
                <a:spcPts val="0"/>
              </a:spcAft>
              <a:defRPr/>
            </a:pPr>
            <a:r>
              <a:rPr lang="de-CH" dirty="0" smtClean="0"/>
              <a:t>1.	</a:t>
            </a:r>
            <a:r>
              <a:rPr lang="de-DE" dirty="0" smtClean="0"/>
              <a:t>Energie </a:t>
            </a:r>
            <a:r>
              <a:rPr lang="de-DE" dirty="0"/>
              <a:t>ist nicht gleich Elektrizität</a:t>
            </a:r>
            <a:r>
              <a:rPr lang="de-CH" dirty="0" smtClean="0"/>
              <a:t> </a:t>
            </a:r>
            <a:endParaRPr lang="de-CH" dirty="0"/>
          </a:p>
        </p:txBody>
      </p:sp>
      <p:sp>
        <p:nvSpPr>
          <p:cNvPr id="16386" name="Datumsplatzhalter 3"/>
          <p:cNvSpPr txBox="1">
            <a:spLocks noGrp="1"/>
          </p:cNvSpPr>
          <p:nvPr/>
        </p:nvSpPr>
        <p:spPr bwMode="auto">
          <a:xfrm>
            <a:off x="5997575" y="223838"/>
            <a:ext cx="2133600" cy="365125"/>
          </a:xfrm>
          <a:prstGeom prst="rect">
            <a:avLst/>
          </a:prstGeom>
          <a:noFill/>
          <a:ln w="9525">
            <a:noFill/>
            <a:miter lim="800000"/>
            <a:headEnd/>
            <a:tailEnd/>
          </a:ln>
        </p:spPr>
        <p:txBody>
          <a:bodyPr anchor="ctr"/>
          <a:lstStyle/>
          <a:p>
            <a:pPr algn="r"/>
            <a:r>
              <a:rPr lang="de-DE" sz="1200">
                <a:solidFill>
                  <a:srgbClr val="FEFEFE"/>
                </a:solidFill>
                <a:latin typeface="Century Gothic"/>
              </a:rPr>
              <a:t>Energiepolitik Wallis</a:t>
            </a:r>
            <a:endParaRPr lang="de-CH" sz="1200">
              <a:solidFill>
                <a:srgbClr val="FEFEFE"/>
              </a:solidFill>
              <a:latin typeface="Century Gothic"/>
            </a:endParaRPr>
          </a:p>
        </p:txBody>
      </p:sp>
      <p:pic>
        <p:nvPicPr>
          <p:cNvPr id="16387" name="Picture 6" descr="http://www.naanoo.com/wp-content/uploads/2012/03/regenerative-energie.jpg"/>
          <p:cNvPicPr>
            <a:picLocks noChangeAspect="1" noChangeArrowheads="1"/>
          </p:cNvPicPr>
          <p:nvPr/>
        </p:nvPicPr>
        <p:blipFill>
          <a:blip r:embed="rId2"/>
          <a:srcRect/>
          <a:stretch>
            <a:fillRect/>
          </a:stretch>
        </p:blipFill>
        <p:spPr bwMode="auto">
          <a:xfrm>
            <a:off x="2195513" y="2636838"/>
            <a:ext cx="4752975" cy="3209925"/>
          </a:xfrm>
          <a:prstGeom prst="rect">
            <a:avLst/>
          </a:prstGeom>
          <a:noFill/>
          <a:ln w="9525">
            <a:noFill/>
            <a:miter lim="800000"/>
            <a:headEnd/>
            <a:tailEnd/>
          </a:ln>
        </p:spPr>
      </p:pic>
      <p:sp>
        <p:nvSpPr>
          <p:cNvPr id="16388"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E63AE6D0-5C9C-446E-8D8D-022882352439}" type="slidenum">
              <a:rPr lang="de-DE" sz="1100">
                <a:ea typeface="ＭＳ Ｐゴシック"/>
                <a:cs typeface="ＭＳ Ｐゴシック"/>
              </a:rPr>
              <a:pPr/>
              <a:t>3</a:t>
            </a:fld>
            <a:endParaRPr lang="de-DE" sz="1100">
              <a:ea typeface="ＭＳ Ｐゴシック"/>
              <a:cs typeface="ＭＳ Ｐゴシック"/>
            </a:endParaRPr>
          </a:p>
        </p:txBody>
      </p:sp>
      <p:sp>
        <p:nvSpPr>
          <p:cNvPr id="16389"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9F6A4-871A-4005-9D0C-19D89FA5408E}" type="slidenum">
              <a:rPr lang="de-DE" sz="1100" smtClean="0">
                <a:solidFill>
                  <a:schemeClr val="tx1"/>
                </a:solidFill>
                <a:latin typeface="Arial" charset="0"/>
                <a:ea typeface="ＭＳ Ｐゴシック"/>
                <a:cs typeface="ＭＳ Ｐゴシック"/>
              </a:rPr>
              <a:pPr fontAlgn="base">
                <a:spcBef>
                  <a:spcPct val="0"/>
                </a:spcBef>
                <a:spcAft>
                  <a:spcPct val="0"/>
                </a:spcAft>
              </a:pPr>
              <a:t>30</a:t>
            </a:fld>
            <a:endParaRPr lang="de-DE" sz="1100" smtClean="0">
              <a:solidFill>
                <a:schemeClr val="tx1"/>
              </a:solidFill>
              <a:latin typeface="Arial" charset="0"/>
              <a:ea typeface="ＭＳ Ｐゴシック"/>
              <a:cs typeface="ＭＳ Ｐゴシック"/>
            </a:endParaRPr>
          </a:p>
        </p:txBody>
      </p:sp>
      <p:sp>
        <p:nvSpPr>
          <p:cNvPr id="44034" name="Textfeld 1"/>
          <p:cNvSpPr txBox="1">
            <a:spLocks noChangeArrowheads="1"/>
          </p:cNvSpPr>
          <p:nvPr/>
        </p:nvSpPr>
        <p:spPr bwMode="auto">
          <a:xfrm>
            <a:off x="827088" y="2555875"/>
            <a:ext cx="3519487" cy="368300"/>
          </a:xfrm>
          <a:prstGeom prst="rect">
            <a:avLst/>
          </a:prstGeom>
          <a:noFill/>
          <a:ln w="9525">
            <a:noFill/>
            <a:miter lim="800000"/>
            <a:headEnd/>
            <a:tailEnd/>
          </a:ln>
        </p:spPr>
        <p:txBody>
          <a:bodyPr wrap="none">
            <a:spAutoFit/>
          </a:bodyPr>
          <a:lstStyle/>
          <a:p>
            <a:r>
              <a:rPr lang="de-DE" b="1">
                <a:ea typeface="ＭＳ Ｐゴシック"/>
                <a:cs typeface="ＭＳ Ｐゴシック"/>
              </a:rPr>
              <a:t>(4.) KW Beteiligungsverhältnis</a:t>
            </a:r>
          </a:p>
        </p:txBody>
      </p:sp>
      <p:sp>
        <p:nvSpPr>
          <p:cNvPr id="3" name="Textfeld 2"/>
          <p:cNvSpPr txBox="1"/>
          <p:nvPr/>
        </p:nvSpPr>
        <p:spPr>
          <a:xfrm>
            <a:off x="827088" y="3092450"/>
            <a:ext cx="5894387" cy="923925"/>
          </a:xfrm>
          <a:prstGeom prst="rect">
            <a:avLst/>
          </a:prstGeom>
          <a:noFill/>
        </p:spPr>
        <p:txBody>
          <a:bodyPr wrap="none">
            <a:spAutoFit/>
          </a:bodyPr>
          <a:lstStyle/>
          <a:p>
            <a:pPr marL="536575" indent="-536575" defTabSz="165100" fontAlgn="auto">
              <a:spcBef>
                <a:spcPts val="0"/>
              </a:spcBef>
              <a:spcAft>
                <a:spcPts val="0"/>
              </a:spcAft>
              <a:buClr>
                <a:schemeClr val="accent6">
                  <a:lumMod val="75000"/>
                </a:schemeClr>
              </a:buClr>
              <a:buFont typeface="Wingdings" charset="2"/>
              <a:buChar char="u"/>
              <a:tabLst>
                <a:tab pos="1079500" algn="l"/>
              </a:tabLst>
              <a:defRPr/>
            </a:pPr>
            <a:r>
              <a:rPr lang="de-DE" dirty="0">
                <a:ea typeface="ＭＳ Ｐゴシック" charset="0"/>
                <a:cs typeface="ＭＳ Ｐゴシック" charset="0"/>
              </a:rPr>
              <a:t>Die Heimfallregelung von Kraftwerken </a:t>
            </a:r>
            <a:br>
              <a:rPr lang="de-DE" dirty="0">
                <a:ea typeface="ＭＳ Ｐゴシック" charset="0"/>
                <a:cs typeface="ＭＳ Ｐゴシック" charset="0"/>
              </a:rPr>
            </a:br>
            <a:r>
              <a:rPr lang="de-DE" dirty="0">
                <a:ea typeface="ＭＳ Ｐゴシック" charset="0"/>
                <a:cs typeface="ＭＳ Ｐゴシック" charset="0"/>
              </a:rPr>
              <a:t>bis zu einer Brutto-Leistung von 10 MW verbleiben</a:t>
            </a:r>
            <a:br>
              <a:rPr lang="de-DE" dirty="0">
                <a:ea typeface="ＭＳ Ｐゴシック" charset="0"/>
                <a:cs typeface="ＭＳ Ｐゴシック" charset="0"/>
              </a:rPr>
            </a:br>
            <a:r>
              <a:rPr lang="de-DE" dirty="0">
                <a:ea typeface="ＭＳ Ｐゴシック" charset="0"/>
                <a:cs typeface="ＭＳ Ｐゴシック" charset="0"/>
              </a:rPr>
              <a:t>in der Kompetenz der Wasserkraftgemeinden. </a:t>
            </a:r>
          </a:p>
        </p:txBody>
      </p:sp>
      <p:sp>
        <p:nvSpPr>
          <p:cNvPr id="44036"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4037"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8D07452A-5D6E-423A-A1DA-72FF928FA639}" type="slidenum">
              <a:rPr lang="de-DE" sz="1100">
                <a:ea typeface="ＭＳ Ｐゴシック"/>
                <a:cs typeface="ＭＳ Ｐゴシック"/>
              </a:rPr>
              <a:pPr/>
              <a:t>30</a:t>
            </a:fld>
            <a:endParaRPr lang="de-DE" sz="1100">
              <a:ea typeface="ＭＳ Ｐゴシック"/>
              <a:cs typeface="ＭＳ Ｐゴシック"/>
            </a:endParaRPr>
          </a:p>
        </p:txBody>
      </p:sp>
      <p:sp>
        <p:nvSpPr>
          <p:cNvPr id="44038"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4039"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7A1E8-6DD4-4365-B025-5A2E07FF7563}" type="slidenum">
              <a:rPr lang="de-DE" sz="1100" smtClean="0">
                <a:solidFill>
                  <a:schemeClr val="tx1"/>
                </a:solidFill>
                <a:latin typeface="Arial" charset="0"/>
                <a:ea typeface="ＭＳ Ｐゴシック"/>
                <a:cs typeface="ＭＳ Ｐゴシック"/>
              </a:rPr>
              <a:pPr fontAlgn="base">
                <a:spcBef>
                  <a:spcPct val="0"/>
                </a:spcBef>
                <a:spcAft>
                  <a:spcPct val="0"/>
                </a:spcAft>
              </a:pPr>
              <a:t>31</a:t>
            </a:fld>
            <a:endParaRPr lang="de-DE" sz="1100" smtClean="0">
              <a:solidFill>
                <a:schemeClr val="tx1"/>
              </a:solidFill>
              <a:latin typeface="Arial" charset="0"/>
              <a:ea typeface="ＭＳ Ｐゴシック"/>
              <a:cs typeface="ＭＳ Ｐゴシック"/>
            </a:endParaRPr>
          </a:p>
        </p:txBody>
      </p:sp>
      <p:sp>
        <p:nvSpPr>
          <p:cNvPr id="45058" name="Textfeld 1"/>
          <p:cNvSpPr txBox="1">
            <a:spLocks noChangeArrowheads="1"/>
          </p:cNvSpPr>
          <p:nvPr/>
        </p:nvSpPr>
        <p:spPr bwMode="auto">
          <a:xfrm>
            <a:off x="827088" y="2555875"/>
            <a:ext cx="4211637" cy="368300"/>
          </a:xfrm>
          <a:prstGeom prst="rect">
            <a:avLst/>
          </a:prstGeom>
          <a:noFill/>
          <a:ln w="9525">
            <a:noFill/>
            <a:miter lim="800000"/>
            <a:headEnd/>
            <a:tailEnd/>
          </a:ln>
        </p:spPr>
        <p:txBody>
          <a:bodyPr wrap="none">
            <a:spAutoFit/>
          </a:bodyPr>
          <a:lstStyle/>
          <a:p>
            <a:r>
              <a:rPr lang="de-DE" b="1">
                <a:ea typeface="ＭＳ Ｐゴシック"/>
                <a:cs typeface="ＭＳ Ｐゴシック"/>
              </a:rPr>
              <a:t>(5.) Energieabgabe und Vermarktung</a:t>
            </a:r>
          </a:p>
        </p:txBody>
      </p:sp>
      <p:sp>
        <p:nvSpPr>
          <p:cNvPr id="45059" name="Textfeld 2"/>
          <p:cNvSpPr txBox="1">
            <a:spLocks noChangeArrowheads="1"/>
          </p:cNvSpPr>
          <p:nvPr/>
        </p:nvSpPr>
        <p:spPr bwMode="auto">
          <a:xfrm>
            <a:off x="755650" y="3076575"/>
            <a:ext cx="5886450" cy="2584450"/>
          </a:xfrm>
          <a:prstGeom prst="rect">
            <a:avLst/>
          </a:prstGeom>
          <a:noFill/>
          <a:ln w="9525">
            <a:noFill/>
            <a:miter lim="800000"/>
            <a:headEnd/>
            <a:tailEnd/>
          </a:ln>
        </p:spPr>
        <p:txBody>
          <a:bodyPr wrap="none">
            <a:spAutoFit/>
          </a:bodyPr>
          <a:lstStyle/>
          <a:p>
            <a:pPr marL="541338" indent="-457200" defTabSz="165100">
              <a:buClr>
                <a:srgbClr val="5B985B"/>
              </a:buClr>
              <a:buFont typeface="Wingdings" pitchFamily="2" charset="2"/>
              <a:buChar char="u"/>
              <a:tabLst>
                <a:tab pos="1079500" algn="l"/>
              </a:tabLst>
            </a:pPr>
            <a:r>
              <a:rPr lang="de-DE">
                <a:ea typeface="ＭＳ Ｐゴシック"/>
                <a:cs typeface="ＭＳ Ｐゴシック"/>
              </a:rPr>
              <a:t>Kraftwerke veräussern den produzierten Strom zu </a:t>
            </a:r>
            <a:br>
              <a:rPr lang="de-DE">
                <a:ea typeface="ＭＳ Ｐゴシック"/>
                <a:cs typeface="ＭＳ Ｐゴシック"/>
              </a:rPr>
            </a:br>
            <a:r>
              <a:rPr lang="de-DE">
                <a:ea typeface="ＭＳ Ｐゴシック"/>
                <a:cs typeface="ＭＳ Ｐゴシック"/>
              </a:rPr>
              <a:t>Gestehungskosten inkl.</a:t>
            </a:r>
          </a:p>
          <a:p>
            <a:pPr marL="728663" lvl="3" indent="-184150" defTabSz="165100">
              <a:buClr>
                <a:srgbClr val="5B985B"/>
              </a:buClr>
              <a:buFont typeface="Wingdings" pitchFamily="2" charset="2"/>
              <a:buChar char="§"/>
              <a:tabLst>
                <a:tab pos="1079500" algn="l"/>
              </a:tabLst>
            </a:pPr>
            <a:r>
              <a:rPr lang="de-DE">
                <a:ea typeface="ＭＳ Ｐゴシック"/>
                <a:cs typeface="ＭＳ Ｐゴシック"/>
              </a:rPr>
              <a:t>Gewinnsteuer auf Basis Marktpreise</a:t>
            </a:r>
          </a:p>
          <a:p>
            <a:pPr marL="728663" lvl="3" indent="-184150" defTabSz="165100">
              <a:buClr>
                <a:srgbClr val="5B985B"/>
              </a:buClr>
              <a:buFont typeface="Wingdings" pitchFamily="2" charset="2"/>
              <a:buChar char="§"/>
              <a:tabLst>
                <a:tab pos="1079500" algn="l"/>
              </a:tabLst>
            </a:pPr>
            <a:r>
              <a:rPr lang="de-DE">
                <a:ea typeface="ＭＳ Ｐゴシック"/>
                <a:cs typeface="ＭＳ Ｐゴシック"/>
              </a:rPr>
              <a:t>Wasserrechtliche Abgaben </a:t>
            </a:r>
            <a:br>
              <a:rPr lang="de-DE">
                <a:ea typeface="ＭＳ Ｐゴシック"/>
                <a:cs typeface="ＭＳ Ｐゴシック"/>
              </a:rPr>
            </a:br>
            <a:r>
              <a:rPr lang="de-DE">
                <a:ea typeface="ＭＳ Ｐゴシック"/>
                <a:cs typeface="ＭＳ Ｐゴシック"/>
              </a:rPr>
              <a:t>(Wasserzinse + Ressourcenrente)</a:t>
            </a:r>
          </a:p>
          <a:p>
            <a:pPr marL="998538" lvl="1" indent="-457200" defTabSz="165100">
              <a:buClr>
                <a:srgbClr val="5B985B"/>
              </a:buClr>
              <a:buFont typeface="Wingdings" pitchFamily="2" charset="2"/>
              <a:buChar char="Ø"/>
              <a:tabLst>
                <a:tab pos="1079500" algn="l"/>
              </a:tabLst>
            </a:pPr>
            <a:r>
              <a:rPr lang="de-DE">
                <a:ea typeface="ＭＳ Ｐゴシック"/>
                <a:cs typeface="ＭＳ Ｐゴシック"/>
              </a:rPr>
              <a:t>40% an schweizerische EVU</a:t>
            </a:r>
          </a:p>
          <a:p>
            <a:pPr marL="998538" lvl="1" indent="-457200" defTabSz="165100">
              <a:buClr>
                <a:srgbClr val="5B985B"/>
              </a:buClr>
              <a:buFont typeface="Wingdings" pitchFamily="2" charset="2"/>
              <a:buChar char="Ø"/>
              <a:tabLst>
                <a:tab pos="1079500" algn="l"/>
              </a:tabLst>
            </a:pPr>
            <a:r>
              <a:rPr lang="de-DE">
                <a:ea typeface="ＭＳ Ｐゴシック"/>
                <a:cs typeface="ＭＳ Ｐゴシック"/>
              </a:rPr>
              <a:t>60% an Tradingorganisation (1 OW / 1 UW)</a:t>
            </a:r>
          </a:p>
          <a:p>
            <a:pPr marL="541338" indent="-457200" defTabSz="165100">
              <a:buClr>
                <a:srgbClr val="5B985B"/>
              </a:buClr>
              <a:buFont typeface="Wingdings" pitchFamily="2" charset="2"/>
              <a:buChar char="u"/>
              <a:tabLst>
                <a:tab pos="1079500" algn="l"/>
              </a:tabLst>
            </a:pPr>
            <a:r>
              <a:rPr lang="de-DE">
                <a:ea typeface="ＭＳ Ｐゴシック"/>
                <a:cs typeface="ＭＳ Ｐゴシック"/>
              </a:rPr>
              <a:t>Wirtschaftsförderung ist nicht Sache </a:t>
            </a:r>
            <a:br>
              <a:rPr lang="de-DE">
                <a:ea typeface="ＭＳ Ｐゴシック"/>
                <a:cs typeface="ＭＳ Ｐゴシック"/>
              </a:rPr>
            </a:br>
            <a:r>
              <a:rPr lang="de-DE">
                <a:ea typeface="ＭＳ Ｐゴシック"/>
                <a:cs typeface="ＭＳ Ｐゴシック"/>
              </a:rPr>
              <a:t>der Tradingorganisation</a:t>
            </a:r>
          </a:p>
        </p:txBody>
      </p:sp>
      <p:sp>
        <p:nvSpPr>
          <p:cNvPr id="45060"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5061"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17271085-9597-46A9-A3D6-CD23E6252918}" type="slidenum">
              <a:rPr lang="de-DE" sz="1100">
                <a:ea typeface="ＭＳ Ｐゴシック"/>
                <a:cs typeface="ＭＳ Ｐゴシック"/>
              </a:rPr>
              <a:pPr/>
              <a:t>31</a:t>
            </a:fld>
            <a:endParaRPr lang="de-DE" sz="1100">
              <a:ea typeface="ＭＳ Ｐゴシック"/>
              <a:cs typeface="ＭＳ Ｐゴシック"/>
            </a:endParaRPr>
          </a:p>
        </p:txBody>
      </p:sp>
      <p:sp>
        <p:nvSpPr>
          <p:cNvPr id="4506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5063"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2BE84-555C-452B-A51C-2F8FA23725C7}" type="slidenum">
              <a:rPr lang="de-DE" sz="1100" smtClean="0">
                <a:solidFill>
                  <a:schemeClr val="tx1"/>
                </a:solidFill>
                <a:latin typeface="Arial" charset="0"/>
                <a:ea typeface="ＭＳ Ｐゴシック"/>
                <a:cs typeface="ＭＳ Ｐゴシック"/>
              </a:rPr>
              <a:pPr fontAlgn="base">
                <a:spcBef>
                  <a:spcPct val="0"/>
                </a:spcBef>
                <a:spcAft>
                  <a:spcPct val="0"/>
                </a:spcAft>
              </a:pPr>
              <a:t>32</a:t>
            </a:fld>
            <a:endParaRPr lang="de-DE" sz="1100" smtClean="0">
              <a:solidFill>
                <a:schemeClr val="tx1"/>
              </a:solidFill>
              <a:latin typeface="Arial" charset="0"/>
              <a:ea typeface="ＭＳ Ｐゴシック"/>
              <a:cs typeface="ＭＳ Ｐゴシック"/>
            </a:endParaRPr>
          </a:p>
        </p:txBody>
      </p:sp>
      <p:sp>
        <p:nvSpPr>
          <p:cNvPr id="46082" name="Textfeld 1"/>
          <p:cNvSpPr txBox="1">
            <a:spLocks noChangeArrowheads="1"/>
          </p:cNvSpPr>
          <p:nvPr/>
        </p:nvSpPr>
        <p:spPr bwMode="auto">
          <a:xfrm>
            <a:off x="900113" y="2266950"/>
            <a:ext cx="3540125" cy="369888"/>
          </a:xfrm>
          <a:prstGeom prst="rect">
            <a:avLst/>
          </a:prstGeom>
          <a:noFill/>
          <a:ln w="9525">
            <a:noFill/>
            <a:miter lim="800000"/>
            <a:headEnd/>
            <a:tailEnd/>
          </a:ln>
        </p:spPr>
        <p:txBody>
          <a:bodyPr wrap="none">
            <a:spAutoFit/>
          </a:bodyPr>
          <a:lstStyle/>
          <a:p>
            <a:r>
              <a:rPr lang="de-DE" b="1">
                <a:ea typeface="ＭＳ Ｐゴシック"/>
                <a:cs typeface="ＭＳ Ｐゴシック"/>
              </a:rPr>
              <a:t>(6.) Wasserrechtliche Abgaben</a:t>
            </a:r>
          </a:p>
        </p:txBody>
      </p:sp>
      <p:sp>
        <p:nvSpPr>
          <p:cNvPr id="3" name="Textfeld 2"/>
          <p:cNvSpPr txBox="1"/>
          <p:nvPr/>
        </p:nvSpPr>
        <p:spPr>
          <a:xfrm>
            <a:off x="900113" y="2662238"/>
            <a:ext cx="7775575" cy="1200150"/>
          </a:xfrm>
          <a:prstGeom prst="rect">
            <a:avLst/>
          </a:prstGeom>
          <a:noFill/>
        </p:spPr>
        <p:txBody>
          <a:bodyPr>
            <a:spAutoFit/>
          </a:bodyPr>
          <a:lstStyle/>
          <a:p>
            <a:pPr marL="536575" indent="-536575" defTabSz="165100" fontAlgn="auto">
              <a:spcBef>
                <a:spcPts val="0"/>
              </a:spcBef>
              <a:spcAft>
                <a:spcPts val="0"/>
              </a:spcAft>
              <a:buClr>
                <a:schemeClr val="accent6">
                  <a:lumMod val="75000"/>
                </a:schemeClr>
              </a:buClr>
              <a:buFont typeface="Wingdings" charset="2"/>
              <a:buChar char="u"/>
              <a:tabLst>
                <a:tab pos="536575" algn="l"/>
              </a:tabLst>
              <a:defRPr/>
            </a:pPr>
            <a:r>
              <a:rPr lang="de-DE" dirty="0">
                <a:ea typeface="ＭＳ Ｐゴシック" charset="0"/>
                <a:cs typeface="ＭＳ Ｐゴシック" charset="0"/>
              </a:rPr>
              <a:t>Wasserrechtliche Abgaben sind:</a:t>
            </a:r>
          </a:p>
          <a:p>
            <a:pPr marL="993775" lvl="2" indent="-536575" defTabSz="165100" fontAlgn="auto">
              <a:spcBef>
                <a:spcPts val="0"/>
              </a:spcBef>
              <a:spcAft>
                <a:spcPts val="0"/>
              </a:spcAft>
              <a:buClr>
                <a:schemeClr val="accent6">
                  <a:lumMod val="75000"/>
                </a:schemeClr>
              </a:buClr>
              <a:buFont typeface="Wingdings" charset="2"/>
              <a:buChar char="§"/>
              <a:tabLst>
                <a:tab pos="536575" algn="l"/>
              </a:tabLst>
              <a:defRPr/>
            </a:pPr>
            <a:r>
              <a:rPr lang="de-DE" dirty="0">
                <a:ea typeface="ＭＳ Ｐゴシック" charset="0"/>
                <a:cs typeface="ＭＳ Ｐゴシック" charset="0"/>
              </a:rPr>
              <a:t>fixer Wasserzins</a:t>
            </a:r>
          </a:p>
          <a:p>
            <a:pPr marL="993775" lvl="2" indent="-536575" defTabSz="165100" fontAlgn="auto">
              <a:spcBef>
                <a:spcPts val="0"/>
              </a:spcBef>
              <a:spcAft>
                <a:spcPts val="0"/>
              </a:spcAft>
              <a:buClr>
                <a:schemeClr val="accent6">
                  <a:lumMod val="75000"/>
                </a:schemeClr>
              </a:buClr>
              <a:buFont typeface="Wingdings" charset="2"/>
              <a:buChar char="§"/>
              <a:tabLst>
                <a:tab pos="536575" algn="l"/>
              </a:tabLst>
              <a:defRPr/>
            </a:pPr>
            <a:r>
              <a:rPr lang="de-DE" dirty="0">
                <a:ea typeface="ＭＳ Ｐゴシック" charset="0"/>
                <a:cs typeface="ＭＳ Ｐゴシック" charset="0"/>
              </a:rPr>
              <a:t>Ressourcenrente = flexible Abgabe, die einem Gewinnanteil zwischen Gestehungspreis und dem Marktpreis entspricht   </a:t>
            </a:r>
          </a:p>
        </p:txBody>
      </p:sp>
      <p:pic>
        <p:nvPicPr>
          <p:cNvPr id="46084" name="Bild 3"/>
          <p:cNvPicPr>
            <a:picLocks noChangeAspect="1"/>
          </p:cNvPicPr>
          <p:nvPr/>
        </p:nvPicPr>
        <p:blipFill>
          <a:blip r:embed="rId2"/>
          <a:srcRect/>
          <a:stretch>
            <a:fillRect/>
          </a:stretch>
        </p:blipFill>
        <p:spPr bwMode="auto">
          <a:xfrm>
            <a:off x="755650" y="3862388"/>
            <a:ext cx="7569200" cy="2581275"/>
          </a:xfrm>
          <a:prstGeom prst="rect">
            <a:avLst/>
          </a:prstGeom>
          <a:noFill/>
          <a:ln w="9525">
            <a:noFill/>
            <a:miter lim="800000"/>
            <a:headEnd/>
            <a:tailEnd/>
          </a:ln>
        </p:spPr>
      </p:pic>
      <p:sp>
        <p:nvSpPr>
          <p:cNvPr id="46085"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6086"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CFA5A614-8858-4D6E-9656-F6C06EEA90F9}" type="slidenum">
              <a:rPr lang="de-DE" sz="1100">
                <a:ea typeface="ＭＳ Ｐゴシック"/>
                <a:cs typeface="ＭＳ Ｐゴシック"/>
              </a:rPr>
              <a:pPr/>
              <a:t>32</a:t>
            </a:fld>
            <a:endParaRPr lang="de-DE" sz="1100">
              <a:ea typeface="ＭＳ Ｐゴシック"/>
              <a:cs typeface="ＭＳ Ｐゴシック"/>
            </a:endParaRPr>
          </a:p>
        </p:txBody>
      </p:sp>
      <p:sp>
        <p:nvSpPr>
          <p:cNvPr id="46087"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6088"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liennummernplatzhalt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E7E30-29E4-438B-8F0B-F2A2FB0301E8}" type="slidenum">
              <a:rPr lang="de-DE" sz="1100" smtClean="0">
                <a:solidFill>
                  <a:schemeClr val="tx1"/>
                </a:solidFill>
                <a:latin typeface="Arial" charset="0"/>
                <a:ea typeface="ＭＳ Ｐゴシック"/>
                <a:cs typeface="ＭＳ Ｐゴシック"/>
              </a:rPr>
              <a:pPr fontAlgn="base">
                <a:spcBef>
                  <a:spcPct val="0"/>
                </a:spcBef>
                <a:spcAft>
                  <a:spcPct val="0"/>
                </a:spcAft>
              </a:pPr>
              <a:t>33</a:t>
            </a:fld>
            <a:endParaRPr lang="de-DE" sz="1100" smtClean="0">
              <a:solidFill>
                <a:schemeClr val="tx1"/>
              </a:solidFill>
              <a:latin typeface="Arial" charset="0"/>
              <a:ea typeface="ＭＳ Ｐゴシック"/>
              <a:cs typeface="ＭＳ Ｐゴシック"/>
            </a:endParaRPr>
          </a:p>
        </p:txBody>
      </p:sp>
      <p:sp>
        <p:nvSpPr>
          <p:cNvPr id="47106" name="Textfeld 43"/>
          <p:cNvSpPr txBox="1">
            <a:spLocks noChangeArrowheads="1"/>
          </p:cNvSpPr>
          <p:nvPr/>
        </p:nvSpPr>
        <p:spPr bwMode="auto">
          <a:xfrm>
            <a:off x="827088" y="2195513"/>
            <a:ext cx="3540125" cy="369887"/>
          </a:xfrm>
          <a:prstGeom prst="rect">
            <a:avLst/>
          </a:prstGeom>
          <a:noFill/>
          <a:ln w="9525">
            <a:noFill/>
            <a:miter lim="800000"/>
            <a:headEnd/>
            <a:tailEnd/>
          </a:ln>
        </p:spPr>
        <p:txBody>
          <a:bodyPr wrap="none">
            <a:spAutoFit/>
          </a:bodyPr>
          <a:lstStyle/>
          <a:p>
            <a:r>
              <a:rPr lang="de-DE" b="1">
                <a:ea typeface="ＭＳ Ｐゴシック"/>
                <a:cs typeface="ＭＳ Ｐゴシック"/>
              </a:rPr>
              <a:t>(7.) Wasserrechtliche Abgaben</a:t>
            </a:r>
          </a:p>
        </p:txBody>
      </p:sp>
      <p:sp>
        <p:nvSpPr>
          <p:cNvPr id="47107"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7108"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2D45364D-9594-4A35-A239-C5E0020460BF}" type="slidenum">
              <a:rPr lang="de-DE" sz="1100">
                <a:ea typeface="ＭＳ Ｐゴシック"/>
                <a:cs typeface="ＭＳ Ｐゴシック"/>
              </a:rPr>
              <a:pPr/>
              <a:t>33</a:t>
            </a:fld>
            <a:endParaRPr lang="de-DE" sz="1100">
              <a:ea typeface="ＭＳ Ｐゴシック"/>
              <a:cs typeface="ＭＳ Ｐゴシック"/>
            </a:endParaRPr>
          </a:p>
        </p:txBody>
      </p:sp>
      <p:sp>
        <p:nvSpPr>
          <p:cNvPr id="47109"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7110"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pic>
        <p:nvPicPr>
          <p:cNvPr id="47111" name="Picture 2"/>
          <p:cNvPicPr>
            <a:picLocks noChangeAspect="1" noChangeArrowheads="1"/>
          </p:cNvPicPr>
          <p:nvPr/>
        </p:nvPicPr>
        <p:blipFill>
          <a:blip r:embed="rId2"/>
          <a:srcRect/>
          <a:stretch>
            <a:fillRect/>
          </a:stretch>
        </p:blipFill>
        <p:spPr bwMode="auto">
          <a:xfrm>
            <a:off x="900113" y="2565400"/>
            <a:ext cx="7685087"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9F830-7036-4B10-B60D-663C99733D4C}" type="slidenum">
              <a:rPr lang="de-DE" sz="1100" smtClean="0">
                <a:solidFill>
                  <a:schemeClr val="tx1"/>
                </a:solidFill>
                <a:latin typeface="Arial" charset="0"/>
                <a:ea typeface="ＭＳ Ｐゴシック"/>
                <a:cs typeface="ＭＳ Ｐゴシック"/>
              </a:rPr>
              <a:pPr fontAlgn="base">
                <a:spcBef>
                  <a:spcPct val="0"/>
                </a:spcBef>
                <a:spcAft>
                  <a:spcPct val="0"/>
                </a:spcAft>
              </a:pPr>
              <a:t>34</a:t>
            </a:fld>
            <a:endParaRPr lang="de-DE" sz="1100" smtClean="0">
              <a:solidFill>
                <a:schemeClr val="tx1"/>
              </a:solidFill>
              <a:latin typeface="Arial" charset="0"/>
              <a:ea typeface="ＭＳ Ｐゴシック"/>
              <a:cs typeface="ＭＳ Ｐゴシック"/>
            </a:endParaRPr>
          </a:p>
        </p:txBody>
      </p:sp>
      <p:sp>
        <p:nvSpPr>
          <p:cNvPr id="48130" name="Textfeld 1"/>
          <p:cNvSpPr txBox="1">
            <a:spLocks noChangeArrowheads="1"/>
          </p:cNvSpPr>
          <p:nvPr/>
        </p:nvSpPr>
        <p:spPr bwMode="auto">
          <a:xfrm>
            <a:off x="827088" y="2420938"/>
            <a:ext cx="3540125" cy="369887"/>
          </a:xfrm>
          <a:prstGeom prst="rect">
            <a:avLst/>
          </a:prstGeom>
          <a:noFill/>
          <a:ln w="9525">
            <a:noFill/>
            <a:miter lim="800000"/>
            <a:headEnd/>
            <a:tailEnd/>
          </a:ln>
        </p:spPr>
        <p:txBody>
          <a:bodyPr wrap="none">
            <a:spAutoFit/>
          </a:bodyPr>
          <a:lstStyle/>
          <a:p>
            <a:r>
              <a:rPr lang="de-DE" b="1">
                <a:ea typeface="ＭＳ Ｐゴシック"/>
                <a:cs typeface="ＭＳ Ｐゴシック"/>
              </a:rPr>
              <a:t>(8.) Wasserrechtliche Abgaben</a:t>
            </a:r>
          </a:p>
        </p:txBody>
      </p:sp>
      <p:sp>
        <p:nvSpPr>
          <p:cNvPr id="3" name="Textfeld 2"/>
          <p:cNvSpPr txBox="1"/>
          <p:nvPr/>
        </p:nvSpPr>
        <p:spPr>
          <a:xfrm>
            <a:off x="900113" y="2720975"/>
            <a:ext cx="7775575" cy="1201738"/>
          </a:xfrm>
          <a:prstGeom prst="rect">
            <a:avLst/>
          </a:prstGeom>
          <a:noFill/>
        </p:spPr>
        <p:txBody>
          <a:bodyPr>
            <a:spAutoFit/>
          </a:bodyPr>
          <a:lstStyle>
            <a:lvl1pPr eaLnBrk="0" hangingPunct="0">
              <a:defRPr sz="2300">
                <a:solidFill>
                  <a:schemeClr val="tx1"/>
                </a:solidFill>
                <a:latin typeface="Arial" pitchFamily="34" charset="0"/>
                <a:ea typeface="ＭＳ Ｐゴシック" pitchFamily="34" charset="-128"/>
              </a:defRPr>
            </a:lvl1pPr>
            <a:lvl2pPr marL="742950" indent="-285750" eaLnBrk="0" hangingPunct="0">
              <a:defRPr sz="2300">
                <a:solidFill>
                  <a:schemeClr val="tx1"/>
                </a:solidFill>
                <a:latin typeface="Arial" pitchFamily="34" charset="0"/>
                <a:ea typeface="ＭＳ Ｐゴシック" pitchFamily="34" charset="-128"/>
              </a:defRPr>
            </a:lvl2pPr>
            <a:lvl3pPr marL="1143000" indent="-228600" eaLnBrk="0" hangingPunct="0">
              <a:defRPr sz="2300">
                <a:solidFill>
                  <a:schemeClr val="tx1"/>
                </a:solidFill>
                <a:latin typeface="Arial" pitchFamily="34" charset="0"/>
                <a:ea typeface="ＭＳ Ｐゴシック" pitchFamily="34" charset="-128"/>
              </a:defRPr>
            </a:lvl3pPr>
            <a:lvl4pPr marL="1600200" indent="-228600" eaLnBrk="0" hangingPunct="0">
              <a:defRPr sz="2300">
                <a:solidFill>
                  <a:schemeClr val="tx1"/>
                </a:solidFill>
                <a:latin typeface="Arial" pitchFamily="34" charset="0"/>
                <a:ea typeface="ＭＳ Ｐゴシック" pitchFamily="34" charset="-128"/>
              </a:defRPr>
            </a:lvl4pPr>
            <a:lvl5pPr marL="2057400" indent="-228600" eaLnBrk="0" hangingPunct="0">
              <a:defRPr sz="2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endParaRPr lang="de-DE" sz="1800" b="1" dirty="0"/>
          </a:p>
          <a:p>
            <a:pPr marL="542925" indent="-542925" eaLnBrk="1" fontAlgn="auto" hangingPunct="1">
              <a:spcBef>
                <a:spcPts val="0"/>
              </a:spcBef>
              <a:spcAft>
                <a:spcPts val="0"/>
              </a:spcAft>
              <a:buClr>
                <a:srgbClr val="5B985B"/>
              </a:buClr>
              <a:buFont typeface="Wingdings" pitchFamily="2" charset="2"/>
              <a:buChar char="u"/>
              <a:defRPr/>
            </a:pPr>
            <a:r>
              <a:rPr lang="de-DE" sz="1800" dirty="0"/>
              <a:t>Einbezug der Wassereinzugsgebiete (Nebenbäche) in die Wasserzinsaufteilung (Wahrung der Rechte der Konzessionsgemeinden)</a:t>
            </a:r>
          </a:p>
        </p:txBody>
      </p:sp>
      <p:sp>
        <p:nvSpPr>
          <p:cNvPr id="48132"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8133"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9F3629CA-40A7-4E87-B27C-68CC4C3DC8D9}" type="slidenum">
              <a:rPr lang="de-DE" sz="1100">
                <a:ea typeface="ＭＳ Ｐゴシック"/>
                <a:cs typeface="ＭＳ Ｐゴシック"/>
              </a:rPr>
              <a:pPr/>
              <a:t>34</a:t>
            </a:fld>
            <a:endParaRPr lang="de-DE" sz="1100">
              <a:ea typeface="ＭＳ Ｐゴシック"/>
              <a:cs typeface="ＭＳ Ｐゴシック"/>
            </a:endParaRPr>
          </a:p>
        </p:txBody>
      </p:sp>
      <p:sp>
        <p:nvSpPr>
          <p:cNvPr id="4813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8135"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B4F08-6EAB-43A0-8779-55F90B14BAC1}" type="slidenum">
              <a:rPr lang="de-DE" sz="1100" smtClean="0">
                <a:solidFill>
                  <a:schemeClr val="tx1"/>
                </a:solidFill>
                <a:latin typeface="Arial" charset="0"/>
                <a:ea typeface="ＭＳ Ｐゴシック"/>
                <a:cs typeface="ＭＳ Ｐゴシック"/>
              </a:rPr>
              <a:pPr fontAlgn="base">
                <a:spcBef>
                  <a:spcPct val="0"/>
                </a:spcBef>
                <a:spcAft>
                  <a:spcPct val="0"/>
                </a:spcAft>
              </a:pPr>
              <a:t>35</a:t>
            </a:fld>
            <a:endParaRPr lang="de-DE" sz="1100" smtClean="0">
              <a:solidFill>
                <a:schemeClr val="tx1"/>
              </a:solidFill>
              <a:latin typeface="Arial" charset="0"/>
              <a:ea typeface="ＭＳ Ｐゴシック"/>
              <a:cs typeface="ＭＳ Ｐゴシック"/>
            </a:endParaRPr>
          </a:p>
        </p:txBody>
      </p:sp>
      <p:sp>
        <p:nvSpPr>
          <p:cNvPr id="49154" name="Textfeld 1"/>
          <p:cNvSpPr txBox="1">
            <a:spLocks noChangeArrowheads="1"/>
          </p:cNvSpPr>
          <p:nvPr/>
        </p:nvSpPr>
        <p:spPr bwMode="auto">
          <a:xfrm>
            <a:off x="755650" y="2419350"/>
            <a:ext cx="3540125" cy="369888"/>
          </a:xfrm>
          <a:prstGeom prst="rect">
            <a:avLst/>
          </a:prstGeom>
          <a:noFill/>
          <a:ln w="9525">
            <a:noFill/>
            <a:miter lim="800000"/>
            <a:headEnd/>
            <a:tailEnd/>
          </a:ln>
        </p:spPr>
        <p:txBody>
          <a:bodyPr wrap="none">
            <a:spAutoFit/>
          </a:bodyPr>
          <a:lstStyle/>
          <a:p>
            <a:r>
              <a:rPr lang="de-DE" b="1">
                <a:ea typeface="ＭＳ Ｐゴシック"/>
                <a:cs typeface="ＭＳ Ｐゴシック"/>
              </a:rPr>
              <a:t>(9.) Wasserrechtliche Abgaben</a:t>
            </a:r>
          </a:p>
        </p:txBody>
      </p:sp>
      <p:sp>
        <p:nvSpPr>
          <p:cNvPr id="49155" name="Textfeld 2"/>
          <p:cNvSpPr txBox="1">
            <a:spLocks noChangeArrowheads="1"/>
          </p:cNvSpPr>
          <p:nvPr/>
        </p:nvSpPr>
        <p:spPr bwMode="auto">
          <a:xfrm>
            <a:off x="755650" y="3082925"/>
            <a:ext cx="7777163" cy="923925"/>
          </a:xfrm>
          <a:prstGeom prst="rect">
            <a:avLst/>
          </a:prstGeom>
          <a:noFill/>
          <a:ln w="9525">
            <a:noFill/>
            <a:miter lim="800000"/>
            <a:headEnd/>
            <a:tailEnd/>
          </a:ln>
        </p:spPr>
        <p:txBody>
          <a:bodyPr>
            <a:spAutoFit/>
          </a:bodyPr>
          <a:lstStyle/>
          <a:p>
            <a:pPr marL="541338" indent="-457200" defTabSz="165100">
              <a:buClr>
                <a:srgbClr val="5B985B"/>
              </a:buClr>
              <a:buFont typeface="Wingdings" pitchFamily="2" charset="2"/>
              <a:buChar char="u"/>
              <a:tabLst>
                <a:tab pos="1079500" algn="l"/>
              </a:tabLst>
            </a:pPr>
            <a:r>
              <a:rPr lang="de-DE">
                <a:ea typeface="ＭＳ Ｐゴシック"/>
                <a:cs typeface="ＭＳ Ｐゴシック"/>
              </a:rPr>
              <a:t>Gleichbehandlung in Bezug auf die Wasserzinsaufteilung des Rottens bis zur Mündung der Massa wie die übrigen Nebenbäche (Wahrung der Rechte der Kantons)</a:t>
            </a:r>
          </a:p>
        </p:txBody>
      </p:sp>
      <p:sp>
        <p:nvSpPr>
          <p:cNvPr id="49156"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49157"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95B74DF5-B1A8-4D14-9ED5-2E6CD34A5F6F}" type="slidenum">
              <a:rPr lang="de-DE" sz="1100">
                <a:ea typeface="ＭＳ Ｐゴシック"/>
                <a:cs typeface="ＭＳ Ｐゴシック"/>
              </a:rPr>
              <a:pPr/>
              <a:t>35</a:t>
            </a:fld>
            <a:endParaRPr lang="de-DE" sz="1100">
              <a:ea typeface="ＭＳ Ｐゴシック"/>
              <a:cs typeface="ＭＳ Ｐゴシック"/>
            </a:endParaRPr>
          </a:p>
        </p:txBody>
      </p:sp>
      <p:sp>
        <p:nvSpPr>
          <p:cNvPr id="49158"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49159"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CCEEA-EB68-4E0C-AEBD-99B86D413DC8}" type="slidenum">
              <a:rPr lang="de-DE" sz="1100" smtClean="0">
                <a:solidFill>
                  <a:schemeClr val="tx1"/>
                </a:solidFill>
                <a:latin typeface="Arial" charset="0"/>
                <a:ea typeface="ＭＳ Ｐゴシック"/>
                <a:cs typeface="ＭＳ Ｐゴシック"/>
              </a:rPr>
              <a:pPr fontAlgn="base">
                <a:spcBef>
                  <a:spcPct val="0"/>
                </a:spcBef>
                <a:spcAft>
                  <a:spcPct val="0"/>
                </a:spcAft>
              </a:pPr>
              <a:t>36</a:t>
            </a:fld>
            <a:endParaRPr lang="de-DE" sz="1100" smtClean="0">
              <a:solidFill>
                <a:schemeClr val="tx1"/>
              </a:solidFill>
              <a:latin typeface="Arial" charset="0"/>
              <a:ea typeface="ＭＳ Ｐゴシック"/>
              <a:cs typeface="ＭＳ Ｐゴシック"/>
            </a:endParaRPr>
          </a:p>
        </p:txBody>
      </p:sp>
      <p:sp>
        <p:nvSpPr>
          <p:cNvPr id="50178" name="Textfeld 1"/>
          <p:cNvSpPr txBox="1">
            <a:spLocks noChangeArrowheads="1"/>
          </p:cNvSpPr>
          <p:nvPr/>
        </p:nvSpPr>
        <p:spPr bwMode="auto">
          <a:xfrm>
            <a:off x="755650" y="2411413"/>
            <a:ext cx="1979613" cy="369887"/>
          </a:xfrm>
          <a:prstGeom prst="rect">
            <a:avLst/>
          </a:prstGeom>
          <a:noFill/>
          <a:ln w="9525">
            <a:noFill/>
            <a:miter lim="800000"/>
            <a:headEnd/>
            <a:tailEnd/>
          </a:ln>
        </p:spPr>
        <p:txBody>
          <a:bodyPr wrap="none">
            <a:spAutoFit/>
          </a:bodyPr>
          <a:lstStyle/>
          <a:p>
            <a:r>
              <a:rPr lang="de-DE" b="1">
                <a:ea typeface="ＭＳ Ｐゴシック"/>
                <a:cs typeface="ＭＳ Ｐゴシック"/>
              </a:rPr>
              <a:t>(10.) Stromnetze</a:t>
            </a:r>
          </a:p>
        </p:txBody>
      </p:sp>
      <p:sp>
        <p:nvSpPr>
          <p:cNvPr id="3" name="Textfeld 2"/>
          <p:cNvSpPr txBox="1"/>
          <p:nvPr/>
        </p:nvSpPr>
        <p:spPr>
          <a:xfrm>
            <a:off x="827088" y="2949575"/>
            <a:ext cx="7777162" cy="922338"/>
          </a:xfrm>
          <a:prstGeom prst="rect">
            <a:avLst/>
          </a:prstGeom>
          <a:noFill/>
        </p:spPr>
        <p:txBody>
          <a:bodyPr>
            <a:spAutoFit/>
          </a:bodyPr>
          <a:lstStyle/>
          <a:p>
            <a:pPr marL="536575" indent="-536575" defTabSz="165100" fontAlgn="auto">
              <a:spcBef>
                <a:spcPts val="0"/>
              </a:spcBef>
              <a:spcAft>
                <a:spcPts val="0"/>
              </a:spcAft>
              <a:buClr>
                <a:schemeClr val="accent6">
                  <a:lumMod val="75000"/>
                </a:schemeClr>
              </a:buClr>
              <a:buFont typeface="Wingdings" charset="2"/>
              <a:buChar char="u"/>
              <a:tabLst>
                <a:tab pos="1079500" algn="l"/>
              </a:tabLst>
              <a:defRPr/>
            </a:pPr>
            <a:r>
              <a:rPr lang="de-DE" dirty="0">
                <a:ea typeface="ＭＳ Ｐゴシック" charset="0"/>
                <a:cs typeface="ＭＳ Ｐゴシック" charset="0"/>
              </a:rPr>
              <a:t>Hochspannungsebene eine kantonale Gesellschaft</a:t>
            </a:r>
          </a:p>
          <a:p>
            <a:pPr marL="536575" indent="-536575" defTabSz="165100" fontAlgn="auto">
              <a:spcBef>
                <a:spcPts val="0"/>
              </a:spcBef>
              <a:spcAft>
                <a:spcPts val="0"/>
              </a:spcAft>
              <a:buClr>
                <a:schemeClr val="accent6">
                  <a:lumMod val="75000"/>
                </a:schemeClr>
              </a:buClr>
              <a:buFont typeface="Wingdings" charset="2"/>
              <a:buChar char="u"/>
              <a:tabLst>
                <a:tab pos="1079500" algn="l"/>
              </a:tabLst>
              <a:defRPr/>
            </a:pPr>
            <a:r>
              <a:rPr lang="de-DE" dirty="0">
                <a:ea typeface="ＭＳ Ｐゴシック" charset="0"/>
                <a:cs typeface="ＭＳ Ｐゴシック" charset="0"/>
              </a:rPr>
              <a:t>Mittel- und Niederspannungsebene sind nicht Bestandteil der Heimfallstrategie </a:t>
            </a:r>
          </a:p>
        </p:txBody>
      </p:sp>
      <p:sp>
        <p:nvSpPr>
          <p:cNvPr id="50180"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50181"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67C37FF9-E058-4EA4-94BC-D1E88967D338}" type="slidenum">
              <a:rPr lang="de-DE" sz="1100">
                <a:ea typeface="ＭＳ Ｐゴシック"/>
                <a:cs typeface="ＭＳ Ｐゴシック"/>
              </a:rPr>
              <a:pPr/>
              <a:t>36</a:t>
            </a:fld>
            <a:endParaRPr lang="de-DE" sz="1100">
              <a:ea typeface="ＭＳ Ｐゴシック"/>
              <a:cs typeface="ＭＳ Ｐゴシック"/>
            </a:endParaRPr>
          </a:p>
        </p:txBody>
      </p:sp>
      <p:sp>
        <p:nvSpPr>
          <p:cNvPr id="5018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50183" name="AutoShape 2"/>
          <p:cNvSpPr>
            <a:spLocks noGrp="1" noChangeArrowheads="1"/>
          </p:cNvSpPr>
          <p:nvPr>
            <p:ph type="title"/>
          </p:nvPr>
        </p:nvSpPr>
        <p:spPr>
          <a:xfrm>
            <a:off x="762000" y="1338263"/>
            <a:ext cx="7924800" cy="795337"/>
          </a:xfrm>
        </p:spPr>
        <p:txBody>
          <a:bodyPr/>
          <a:lstStyle/>
          <a:p>
            <a:pPr eaLnBrk="1" hangingPunct="1"/>
            <a:r>
              <a:rPr lang="de-DE" sz="2700" smtClean="0">
                <a:cs typeface="Arial" charset="0"/>
              </a:rPr>
              <a:t>Entschliessung der Oberwalliser Gemeinden </a:t>
            </a:r>
            <a:br>
              <a:rPr lang="de-DE" sz="2700" smtClean="0">
                <a:cs typeface="Arial" charset="0"/>
              </a:rPr>
            </a:br>
            <a:r>
              <a:rPr lang="de-DE" sz="2700" smtClean="0">
                <a:cs typeface="Arial" charset="0"/>
              </a:rPr>
              <a:t>zur Strategie Wasserkraft Wallis vom 23.04.2012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DACBE-F6A1-441D-A84D-FFF199676376}" type="slidenum">
              <a:rPr lang="de-DE" sz="1100" smtClean="0">
                <a:solidFill>
                  <a:schemeClr val="tx1"/>
                </a:solidFill>
                <a:latin typeface="Arial" charset="0"/>
                <a:ea typeface="ＭＳ Ｐゴシック"/>
                <a:cs typeface="ＭＳ Ｐゴシック"/>
              </a:rPr>
              <a:pPr fontAlgn="base">
                <a:spcBef>
                  <a:spcPct val="0"/>
                </a:spcBef>
                <a:spcAft>
                  <a:spcPct val="0"/>
                </a:spcAft>
              </a:pPr>
              <a:t>37</a:t>
            </a:fld>
            <a:endParaRPr lang="de-DE" sz="1100" smtClean="0">
              <a:solidFill>
                <a:schemeClr val="tx1"/>
              </a:solidFill>
              <a:latin typeface="Arial" charset="0"/>
              <a:ea typeface="ＭＳ Ｐゴシック"/>
              <a:cs typeface="ＭＳ Ｐゴシック"/>
            </a:endParaRPr>
          </a:p>
        </p:txBody>
      </p:sp>
      <p:sp>
        <p:nvSpPr>
          <p:cNvPr id="51202" name="AutoShape 2"/>
          <p:cNvSpPr>
            <a:spLocks noGrp="1" noChangeArrowheads="1"/>
          </p:cNvSpPr>
          <p:nvPr>
            <p:ph type="title"/>
          </p:nvPr>
        </p:nvSpPr>
        <p:spPr>
          <a:xfrm>
            <a:off x="971550" y="1052513"/>
            <a:ext cx="6913563" cy="434975"/>
          </a:xfrm>
          <a:solidFill>
            <a:schemeClr val="bg1"/>
          </a:solidFill>
        </p:spPr>
        <p:txBody>
          <a:bodyPr/>
          <a:lstStyle/>
          <a:p>
            <a:pPr eaLnBrk="1" hangingPunct="1"/>
            <a:r>
              <a:rPr lang="de-DE" sz="2700" smtClean="0">
                <a:cs typeface="Arial" charset="0"/>
              </a:rPr>
              <a:t>Stand Beschlüsse der Gemeinden</a:t>
            </a:r>
          </a:p>
        </p:txBody>
      </p:sp>
      <p:pic>
        <p:nvPicPr>
          <p:cNvPr id="51203" name="Bild 1"/>
          <p:cNvPicPr>
            <a:picLocks noChangeAspect="1"/>
          </p:cNvPicPr>
          <p:nvPr/>
        </p:nvPicPr>
        <p:blipFill>
          <a:blip r:embed="rId3"/>
          <a:srcRect/>
          <a:stretch>
            <a:fillRect/>
          </a:stretch>
        </p:blipFill>
        <p:spPr bwMode="auto">
          <a:xfrm>
            <a:off x="973138" y="1628775"/>
            <a:ext cx="7415212" cy="4752975"/>
          </a:xfrm>
          <a:prstGeom prst="rect">
            <a:avLst/>
          </a:prstGeom>
          <a:noFill/>
          <a:ln w="9525">
            <a:noFill/>
            <a:miter lim="800000"/>
            <a:headEnd/>
            <a:tailEnd/>
          </a:ln>
        </p:spPr>
      </p:pic>
      <p:sp>
        <p:nvSpPr>
          <p:cNvPr id="51204"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51205"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BFC0811B-E5D8-48AE-A539-2FEB58551FCA}" type="slidenum">
              <a:rPr lang="de-DE" sz="1100">
                <a:ea typeface="ＭＳ Ｐゴシック"/>
                <a:cs typeface="ＭＳ Ｐゴシック"/>
              </a:rPr>
              <a:pPr/>
              <a:t>37</a:t>
            </a:fld>
            <a:endParaRPr lang="de-DE" sz="1100">
              <a:ea typeface="ＭＳ Ｐゴシック"/>
              <a:cs typeface="ＭＳ Ｐゴシック"/>
            </a:endParaRPr>
          </a:p>
        </p:txBody>
      </p:sp>
      <p:sp>
        <p:nvSpPr>
          <p:cNvPr id="51206"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nummernplatzhalt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980BD2-DBE4-4188-9F8C-CE901DA54CC4}" type="slidenum">
              <a:rPr lang="de-DE" sz="1100" smtClean="0">
                <a:solidFill>
                  <a:schemeClr val="tx1"/>
                </a:solidFill>
                <a:latin typeface="Arial" charset="0"/>
                <a:ea typeface="ＭＳ Ｐゴシック"/>
                <a:cs typeface="ＭＳ Ｐゴシック"/>
              </a:rPr>
              <a:pPr fontAlgn="base">
                <a:spcBef>
                  <a:spcPct val="0"/>
                </a:spcBef>
                <a:spcAft>
                  <a:spcPct val="0"/>
                </a:spcAft>
              </a:pPr>
              <a:t>38</a:t>
            </a:fld>
            <a:endParaRPr lang="de-DE" sz="1100" smtClean="0">
              <a:solidFill>
                <a:schemeClr val="tx1"/>
              </a:solidFill>
              <a:latin typeface="Arial" charset="0"/>
              <a:ea typeface="ＭＳ Ｐゴシック"/>
              <a:cs typeface="ＭＳ Ｐゴシック"/>
            </a:endParaRPr>
          </a:p>
        </p:txBody>
      </p:sp>
      <p:sp>
        <p:nvSpPr>
          <p:cNvPr id="53250" name="AutoShape 2"/>
          <p:cNvSpPr>
            <a:spLocks noGrp="1" noChangeArrowheads="1"/>
          </p:cNvSpPr>
          <p:nvPr>
            <p:ph type="title"/>
          </p:nvPr>
        </p:nvSpPr>
        <p:spPr>
          <a:xfrm>
            <a:off x="1042988" y="908050"/>
            <a:ext cx="6913562" cy="436563"/>
          </a:xfrm>
          <a:solidFill>
            <a:schemeClr val="bg1"/>
          </a:solidFill>
        </p:spPr>
        <p:txBody>
          <a:bodyPr/>
          <a:lstStyle/>
          <a:p>
            <a:pPr eaLnBrk="1" hangingPunct="1"/>
            <a:r>
              <a:rPr lang="de-DE" sz="2700" smtClean="0">
                <a:cs typeface="Arial" charset="0"/>
              </a:rPr>
              <a:t>Stand Beschlüsse der regionalen EVU</a:t>
            </a:r>
          </a:p>
        </p:txBody>
      </p:sp>
      <p:pic>
        <p:nvPicPr>
          <p:cNvPr id="53251" name="Bild 1"/>
          <p:cNvPicPr>
            <a:picLocks noChangeAspect="1"/>
          </p:cNvPicPr>
          <p:nvPr/>
        </p:nvPicPr>
        <p:blipFill>
          <a:blip r:embed="rId2"/>
          <a:srcRect r="5753"/>
          <a:stretch>
            <a:fillRect/>
          </a:stretch>
        </p:blipFill>
        <p:spPr bwMode="auto">
          <a:xfrm>
            <a:off x="719138" y="1677988"/>
            <a:ext cx="7669212" cy="4343400"/>
          </a:xfrm>
          <a:prstGeom prst="rect">
            <a:avLst/>
          </a:prstGeom>
          <a:noFill/>
          <a:ln w="9525">
            <a:noFill/>
            <a:miter lim="800000"/>
            <a:headEnd/>
            <a:tailEnd/>
          </a:ln>
        </p:spPr>
      </p:pic>
      <p:sp>
        <p:nvSpPr>
          <p:cNvPr id="53252"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53253"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E3830F31-86E2-4239-B1FE-E146F40352B7}" type="slidenum">
              <a:rPr lang="de-DE" sz="1100">
                <a:ea typeface="ＭＳ Ｐゴシック"/>
                <a:cs typeface="ＭＳ Ｐゴシック"/>
              </a:rPr>
              <a:pPr/>
              <a:t>38</a:t>
            </a:fld>
            <a:endParaRPr lang="de-DE" sz="1100">
              <a:ea typeface="ＭＳ Ｐゴシック"/>
              <a:cs typeface="ＭＳ Ｐゴシック"/>
            </a:endParaRPr>
          </a:p>
        </p:txBody>
      </p:sp>
      <p:sp>
        <p:nvSpPr>
          <p:cNvPr id="5325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4"/>
          <p:cNvSpPr>
            <a:spLocks noGrp="1"/>
          </p:cNvSpPr>
          <p:nvPr>
            <p:ph type="title" idx="4294967295"/>
          </p:nvPr>
        </p:nvSpPr>
        <p:spPr>
          <a:xfrm>
            <a:off x="684213" y="1027113"/>
            <a:ext cx="7920037" cy="1143000"/>
          </a:xfrm>
        </p:spPr>
        <p:txBody>
          <a:bodyPr/>
          <a:lstStyle/>
          <a:p>
            <a:pPr marL="542925" indent="-542925" eaLnBrk="1" hangingPunct="1"/>
            <a:r>
              <a:rPr lang="de-CH" sz="3600" smtClean="0"/>
              <a:t>5. Spotlights Strommarkt</a:t>
            </a:r>
          </a:p>
        </p:txBody>
      </p:sp>
      <p:sp>
        <p:nvSpPr>
          <p:cNvPr id="28674" name="Datumsplatzhalter 3"/>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pic>
        <p:nvPicPr>
          <p:cNvPr id="54275" name="Picture 3"/>
          <p:cNvPicPr>
            <a:picLocks noChangeAspect="1" noChangeArrowheads="1"/>
          </p:cNvPicPr>
          <p:nvPr/>
        </p:nvPicPr>
        <p:blipFill>
          <a:blip r:embed="rId2"/>
          <a:srcRect t="19730" b="11334"/>
          <a:stretch>
            <a:fillRect/>
          </a:stretch>
        </p:blipFill>
        <p:spPr bwMode="auto">
          <a:xfrm>
            <a:off x="468313" y="2743200"/>
            <a:ext cx="8229600" cy="3783013"/>
          </a:xfrm>
          <a:prstGeom prst="rect">
            <a:avLst/>
          </a:prstGeom>
          <a:noFill/>
          <a:ln w="9525">
            <a:noFill/>
            <a:miter lim="800000"/>
            <a:headEnd/>
            <a:tailEnd/>
          </a:ln>
        </p:spPr>
      </p:pic>
      <p:sp>
        <p:nvSpPr>
          <p:cNvPr id="54276"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C78802C6-8493-48DC-A62D-5BDA22B8F322}" type="slidenum">
              <a:rPr lang="de-DE" sz="1100">
                <a:ea typeface="ＭＳ Ｐゴシック"/>
                <a:cs typeface="ＭＳ Ｐゴシック"/>
              </a:rPr>
              <a:pPr/>
              <a:t>39</a:t>
            </a:fld>
            <a:endParaRPr lang="de-DE" sz="1100">
              <a:ea typeface="ＭＳ Ｐゴシック"/>
              <a:cs typeface="ＭＳ Ｐゴシック"/>
            </a:endParaRPr>
          </a:p>
        </p:txBody>
      </p:sp>
      <p:sp>
        <p:nvSpPr>
          <p:cNvPr id="54277"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2"/>
          <p:cNvSpPr>
            <a:spLocks noGrp="1"/>
          </p:cNvSpPr>
          <p:nvPr>
            <p:ph type="title"/>
          </p:nvPr>
        </p:nvSpPr>
        <p:spPr>
          <a:xfrm>
            <a:off x="1042988" y="908050"/>
            <a:ext cx="7024687" cy="865188"/>
          </a:xfrm>
        </p:spPr>
        <p:txBody>
          <a:bodyPr/>
          <a:lstStyle/>
          <a:p>
            <a:pPr marL="361950" indent="-361950" eaLnBrk="1" hangingPunct="1"/>
            <a:r>
              <a:rPr lang="de-DE" sz="2500" smtClean="0"/>
              <a:t>1.	Energie ist nicht gleich Elektrizität</a:t>
            </a:r>
            <a:r>
              <a:rPr lang="de-DE" sz="3000" smtClean="0"/>
              <a:t/>
            </a:r>
            <a:br>
              <a:rPr lang="de-DE" sz="3000" smtClean="0"/>
            </a:br>
            <a:r>
              <a:rPr lang="de-DE" sz="2000" smtClean="0">
                <a:solidFill>
                  <a:schemeClr val="tx1"/>
                </a:solidFill>
              </a:rPr>
              <a:t>Allgemeines</a:t>
            </a:r>
            <a:endParaRPr lang="de-CH" sz="2000" smtClean="0">
              <a:solidFill>
                <a:schemeClr val="tx1"/>
              </a:solidFill>
            </a:endParaRPr>
          </a:p>
        </p:txBody>
      </p:sp>
      <p:sp>
        <p:nvSpPr>
          <p:cNvPr id="17410"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17411" name="Inhaltsplatzhalter 1"/>
          <p:cNvSpPr>
            <a:spLocks noGrp="1"/>
          </p:cNvSpPr>
          <p:nvPr>
            <p:ph idx="1"/>
          </p:nvPr>
        </p:nvSpPr>
        <p:spPr>
          <a:xfrm>
            <a:off x="1042988" y="1747838"/>
            <a:ext cx="7200900" cy="4608512"/>
          </a:xfrm>
        </p:spPr>
        <p:txBody>
          <a:bodyPr/>
          <a:lstStyle/>
          <a:p>
            <a:pPr marL="187325" indent="-187325" eaLnBrk="1" hangingPunct="1">
              <a:lnSpc>
                <a:spcPct val="85000"/>
              </a:lnSpc>
              <a:spcAft>
                <a:spcPts val="1000"/>
              </a:spcAft>
            </a:pPr>
            <a:r>
              <a:rPr lang="de-CH" sz="1200" u="sng" smtClean="0">
                <a:ea typeface="ＭＳ Ｐゴシック"/>
                <a:cs typeface="ＭＳ Ｐゴシック"/>
              </a:rPr>
              <a:t>Gesamtenergieverbrauch </a:t>
            </a:r>
            <a:r>
              <a:rPr lang="de-CH" sz="1200" smtClean="0">
                <a:ea typeface="ＭＳ Ｐゴシック"/>
                <a:cs typeface="ＭＳ Ｐゴシック"/>
              </a:rPr>
              <a:t>in CH 250 TWh / 80% davon sind Importe</a:t>
            </a:r>
          </a:p>
          <a:p>
            <a:pPr marL="187325" indent="-187325" eaLnBrk="1" hangingPunct="1">
              <a:lnSpc>
                <a:spcPct val="85000"/>
              </a:lnSpc>
              <a:spcAft>
                <a:spcPts val="1000"/>
              </a:spcAft>
            </a:pPr>
            <a:r>
              <a:rPr lang="de-CH" sz="1200" smtClean="0">
                <a:ea typeface="ＭＳ Ｐゴシック"/>
                <a:cs typeface="ＭＳ Ｐゴシック"/>
              </a:rPr>
              <a:t>Verbrauch </a:t>
            </a:r>
            <a:r>
              <a:rPr lang="de-CH" sz="1200" u="sng" smtClean="0">
                <a:ea typeface="ＭＳ Ｐゴシック"/>
                <a:cs typeface="ＭＳ Ｐゴシック"/>
              </a:rPr>
              <a:t>elektrische Energie oder Strom</a:t>
            </a:r>
            <a:r>
              <a:rPr lang="de-CH" sz="1200" smtClean="0">
                <a:ea typeface="ＭＳ Ｐゴシック"/>
                <a:cs typeface="ＭＳ Ｐゴシック"/>
              </a:rPr>
              <a:t> in der CH: 63 TWh = 25% des gesamten Energieverbrauchs</a:t>
            </a:r>
            <a:endParaRPr lang="de-DE" sz="1200" smtClean="0">
              <a:ea typeface="ＭＳ Ｐゴシック"/>
              <a:cs typeface="ＭＳ Ｐゴシック"/>
            </a:endParaRPr>
          </a:p>
          <a:p>
            <a:pPr marL="187325" indent="-187325" eaLnBrk="1" hangingPunct="1">
              <a:lnSpc>
                <a:spcPct val="85000"/>
              </a:lnSpc>
            </a:pPr>
            <a:r>
              <a:rPr lang="de-DE" sz="1200" smtClean="0">
                <a:ea typeface="ＭＳ Ｐゴシック"/>
                <a:cs typeface="ＭＳ Ｐゴシック"/>
              </a:rPr>
              <a:t>Elektrizität / Strom</a:t>
            </a:r>
          </a:p>
          <a:p>
            <a:pPr marL="574675" lvl="1" indent="-195263" eaLnBrk="1" hangingPunct="1">
              <a:lnSpc>
                <a:spcPct val="85000"/>
              </a:lnSpc>
              <a:spcAft>
                <a:spcPts val="200"/>
              </a:spcAft>
            </a:pPr>
            <a:r>
              <a:rPr lang="de-DE" sz="1200" smtClean="0">
                <a:ea typeface="ＭＳ Ｐゴシック"/>
                <a:cs typeface="ＭＳ Ｐゴシック"/>
              </a:rPr>
              <a:t>Wasserkraft</a:t>
            </a:r>
          </a:p>
          <a:p>
            <a:pPr marL="574675" lvl="1" indent="-195263" eaLnBrk="1" hangingPunct="1">
              <a:lnSpc>
                <a:spcPct val="85000"/>
              </a:lnSpc>
              <a:spcAft>
                <a:spcPts val="200"/>
              </a:spcAft>
            </a:pPr>
            <a:r>
              <a:rPr lang="de-DE" sz="1200" smtClean="0">
                <a:ea typeface="ＭＳ Ｐゴシック"/>
                <a:cs typeface="ＭＳ Ｐゴシック"/>
              </a:rPr>
              <a:t>Windkraft</a:t>
            </a:r>
          </a:p>
          <a:p>
            <a:pPr marL="574675" lvl="1" indent="-195263" eaLnBrk="1" hangingPunct="1">
              <a:lnSpc>
                <a:spcPct val="85000"/>
              </a:lnSpc>
              <a:spcAft>
                <a:spcPts val="200"/>
              </a:spcAft>
            </a:pPr>
            <a:r>
              <a:rPr lang="de-DE" sz="1200" smtClean="0">
                <a:ea typeface="ＭＳ Ｐゴシック"/>
                <a:cs typeface="ＭＳ Ｐゴシック"/>
              </a:rPr>
              <a:t>Sonnenkraft</a:t>
            </a:r>
          </a:p>
          <a:p>
            <a:pPr marL="574675" lvl="1" indent="-195263" eaLnBrk="1" hangingPunct="1">
              <a:lnSpc>
                <a:spcPct val="85000"/>
              </a:lnSpc>
              <a:spcAft>
                <a:spcPts val="200"/>
              </a:spcAft>
            </a:pPr>
            <a:r>
              <a:rPr lang="de-DE" sz="1200" smtClean="0">
                <a:ea typeface="ＭＳ Ｐゴシック"/>
                <a:cs typeface="ＭＳ Ｐゴシック"/>
              </a:rPr>
              <a:t>Biomasse</a:t>
            </a:r>
          </a:p>
          <a:p>
            <a:pPr marL="574675" lvl="1" indent="-195263" eaLnBrk="1" hangingPunct="1">
              <a:lnSpc>
                <a:spcPct val="85000"/>
              </a:lnSpc>
              <a:spcAft>
                <a:spcPts val="200"/>
              </a:spcAft>
            </a:pPr>
            <a:r>
              <a:rPr lang="de-DE" sz="1200" smtClean="0">
                <a:ea typeface="ＭＳ Ｐゴシック"/>
                <a:cs typeface="ＭＳ Ｐゴシック"/>
              </a:rPr>
              <a:t>Kernkraft</a:t>
            </a:r>
          </a:p>
          <a:p>
            <a:pPr marL="187325" indent="-187325" eaLnBrk="1" hangingPunct="1">
              <a:lnSpc>
                <a:spcPct val="85000"/>
              </a:lnSpc>
              <a:spcBef>
                <a:spcPts val="1000"/>
              </a:spcBef>
            </a:pPr>
            <a:r>
              <a:rPr lang="de-CH" sz="1200" smtClean="0">
                <a:ea typeface="ＭＳ Ｐゴシック"/>
                <a:cs typeface="ＭＳ Ｐゴシック"/>
              </a:rPr>
              <a:t>andere Energieträger</a:t>
            </a:r>
            <a:endParaRPr lang="de-DE" sz="1200" smtClean="0">
              <a:ea typeface="ＭＳ Ｐゴシック"/>
              <a:cs typeface="ＭＳ Ｐゴシック"/>
            </a:endParaRPr>
          </a:p>
          <a:p>
            <a:pPr marL="574675" lvl="1" indent="-195263" eaLnBrk="1" hangingPunct="1">
              <a:lnSpc>
                <a:spcPct val="85000"/>
              </a:lnSpc>
              <a:spcAft>
                <a:spcPts val="200"/>
              </a:spcAft>
            </a:pPr>
            <a:r>
              <a:rPr lang="de-CH" sz="1200" smtClean="0">
                <a:ea typeface="ＭＳ Ｐゴシック"/>
                <a:cs typeface="ＭＳ Ｐゴシック"/>
              </a:rPr>
              <a:t>Wasserstoff</a:t>
            </a:r>
          </a:p>
          <a:p>
            <a:pPr marL="574675" lvl="1" indent="-195263" eaLnBrk="1" hangingPunct="1">
              <a:lnSpc>
                <a:spcPct val="85000"/>
              </a:lnSpc>
              <a:spcAft>
                <a:spcPts val="200"/>
              </a:spcAft>
            </a:pPr>
            <a:r>
              <a:rPr lang="de-CH" sz="1200" smtClean="0">
                <a:ea typeface="ＭＳ Ｐゴシック"/>
                <a:cs typeface="ＭＳ Ｐゴシック"/>
              </a:rPr>
              <a:t>Gas (Erdgas, Biogas, Klärgas usw)</a:t>
            </a:r>
          </a:p>
          <a:p>
            <a:pPr marL="574675" lvl="1" indent="-195263" eaLnBrk="1" hangingPunct="1">
              <a:lnSpc>
                <a:spcPct val="85000"/>
              </a:lnSpc>
              <a:spcAft>
                <a:spcPts val="200"/>
              </a:spcAft>
            </a:pPr>
            <a:r>
              <a:rPr lang="de-CH" sz="1200" smtClean="0">
                <a:ea typeface="ＭＳ Ｐゴシック"/>
                <a:cs typeface="ＭＳ Ｐゴシック"/>
              </a:rPr>
              <a:t>Umgebungswärme</a:t>
            </a:r>
            <a:endParaRPr lang="de-DE" sz="1200" smtClean="0">
              <a:ea typeface="ＭＳ Ｐゴシック"/>
              <a:cs typeface="ＭＳ Ｐゴシック"/>
            </a:endParaRPr>
          </a:p>
          <a:p>
            <a:pPr marL="574675" lvl="1" indent="-195263" eaLnBrk="1" hangingPunct="1">
              <a:lnSpc>
                <a:spcPct val="85000"/>
              </a:lnSpc>
              <a:spcAft>
                <a:spcPts val="200"/>
              </a:spcAft>
            </a:pPr>
            <a:r>
              <a:rPr lang="de-DE" sz="1200" smtClean="0">
                <a:ea typeface="ＭＳ Ｐゴシック"/>
                <a:cs typeface="ＭＳ Ｐゴシック"/>
              </a:rPr>
              <a:t>Heizöl</a:t>
            </a:r>
          </a:p>
          <a:p>
            <a:pPr marL="574675" lvl="1" indent="-195263" eaLnBrk="1" hangingPunct="1">
              <a:lnSpc>
                <a:spcPct val="85000"/>
              </a:lnSpc>
              <a:spcAft>
                <a:spcPts val="200"/>
              </a:spcAft>
            </a:pPr>
            <a:r>
              <a:rPr lang="de-DE" sz="1200" smtClean="0">
                <a:ea typeface="ＭＳ Ｐゴシック"/>
                <a:cs typeface="ＭＳ Ｐゴシック"/>
              </a:rPr>
              <a:t>Benzin</a:t>
            </a:r>
          </a:p>
          <a:p>
            <a:pPr marL="574675" lvl="1" indent="-195263" eaLnBrk="1" hangingPunct="1">
              <a:lnSpc>
                <a:spcPct val="85000"/>
              </a:lnSpc>
              <a:spcAft>
                <a:spcPts val="200"/>
              </a:spcAft>
            </a:pPr>
            <a:r>
              <a:rPr lang="de-CH" sz="1200" smtClean="0">
                <a:ea typeface="ＭＳ Ｐゴシック"/>
                <a:cs typeface="ＭＳ Ｐゴシック"/>
              </a:rPr>
              <a:t>Diesel</a:t>
            </a:r>
            <a:endParaRPr lang="de-DE" sz="1200" smtClean="0">
              <a:ea typeface="ＭＳ Ｐゴシック"/>
              <a:cs typeface="ＭＳ Ｐゴシック"/>
            </a:endParaRPr>
          </a:p>
          <a:p>
            <a:pPr marL="574675" lvl="1" indent="-195263" eaLnBrk="1" hangingPunct="1">
              <a:lnSpc>
                <a:spcPct val="85000"/>
              </a:lnSpc>
              <a:spcAft>
                <a:spcPts val="200"/>
              </a:spcAft>
            </a:pPr>
            <a:r>
              <a:rPr lang="de-DE" sz="1200" smtClean="0">
                <a:ea typeface="ＭＳ Ｐゴシック"/>
                <a:cs typeface="ＭＳ Ｐゴシック"/>
              </a:rPr>
              <a:t>Kohle</a:t>
            </a:r>
          </a:p>
          <a:p>
            <a:pPr marL="574675" lvl="1" indent="-195263" eaLnBrk="1" hangingPunct="1">
              <a:lnSpc>
                <a:spcPct val="85000"/>
              </a:lnSpc>
              <a:spcAft>
                <a:spcPts val="200"/>
              </a:spcAft>
            </a:pPr>
            <a:r>
              <a:rPr lang="de-DE" sz="1200" smtClean="0">
                <a:ea typeface="ＭＳ Ｐゴシック"/>
                <a:cs typeface="ＭＳ Ｐゴシック"/>
              </a:rPr>
              <a:t>Gas</a:t>
            </a:r>
          </a:p>
          <a:p>
            <a:pPr marL="574675" lvl="1" indent="-195263" eaLnBrk="1" hangingPunct="1">
              <a:lnSpc>
                <a:spcPct val="85000"/>
              </a:lnSpc>
              <a:spcAft>
                <a:spcPts val="200"/>
              </a:spcAft>
            </a:pPr>
            <a:r>
              <a:rPr lang="de-DE" sz="1200" smtClean="0">
                <a:ea typeface="ＭＳ Ｐゴシック"/>
                <a:cs typeface="ＭＳ Ｐゴシック"/>
              </a:rPr>
              <a:t>Holz</a:t>
            </a:r>
          </a:p>
          <a:p>
            <a:pPr marL="574675" lvl="1" indent="-195263" eaLnBrk="1" hangingPunct="1">
              <a:lnSpc>
                <a:spcPct val="85000"/>
              </a:lnSpc>
              <a:spcAft>
                <a:spcPts val="200"/>
              </a:spcAft>
            </a:pPr>
            <a:r>
              <a:rPr lang="de-DE" sz="1200" smtClean="0">
                <a:ea typeface="ＭＳ Ｐゴシック"/>
                <a:cs typeface="ＭＳ Ｐゴシック"/>
              </a:rPr>
              <a:t>Abfälle</a:t>
            </a:r>
          </a:p>
          <a:p>
            <a:pPr marL="574675" lvl="1" indent="-195263" eaLnBrk="1" hangingPunct="1">
              <a:lnSpc>
                <a:spcPct val="85000"/>
              </a:lnSpc>
              <a:spcAft>
                <a:spcPts val="200"/>
              </a:spcAft>
            </a:pPr>
            <a:r>
              <a:rPr lang="de-DE" sz="1200" smtClean="0">
                <a:ea typeface="ＭＳ Ｐゴシック"/>
                <a:cs typeface="ＭＳ Ｐゴシック"/>
              </a:rPr>
              <a:t>Kernbrennstoffe (Uran)</a:t>
            </a:r>
            <a:endParaRPr lang="de-CH" sz="1200" smtClean="0"/>
          </a:p>
        </p:txBody>
      </p:sp>
      <p:sp>
        <p:nvSpPr>
          <p:cNvPr id="17412"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7B630F0-13A5-4C6D-A81F-5150F25511BA}" type="slidenum">
              <a:rPr lang="de-DE" sz="1100" smtClean="0">
                <a:solidFill>
                  <a:schemeClr val="tx1"/>
                </a:solidFill>
                <a:latin typeface="Arial" charset="0"/>
                <a:ea typeface="ＭＳ Ｐゴシック"/>
                <a:cs typeface="ＭＳ Ｐゴシック"/>
              </a:rPr>
              <a:pPr fontAlgn="base">
                <a:spcBef>
                  <a:spcPct val="0"/>
                </a:spcBef>
                <a:spcAft>
                  <a:spcPct val="0"/>
                </a:spcAft>
              </a:pPr>
              <a:t>4</a:t>
            </a:fld>
            <a:endParaRPr lang="de-DE" sz="1100" smtClean="0">
              <a:solidFill>
                <a:schemeClr val="tx1"/>
              </a:solidFill>
              <a:latin typeface="Arial" charset="0"/>
              <a:ea typeface="ＭＳ Ｐゴシック"/>
              <a:cs typeface="ＭＳ Ｐゴシック"/>
            </a:endParaRPr>
          </a:p>
        </p:txBody>
      </p:sp>
      <p:sp>
        <p:nvSpPr>
          <p:cNvPr id="17413"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D09C80FF-6F84-4730-8C17-BBA6D022BEE1}" type="slidenum">
              <a:rPr lang="de-DE" sz="1100">
                <a:ea typeface="ＭＳ Ｐゴシック"/>
                <a:cs typeface="ＭＳ Ｐゴシック"/>
              </a:rPr>
              <a:pPr/>
              <a:t>40</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55299"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AC1BBCC5-4B6F-4B84-91B0-D7EB022C00AC}" type="slidenum">
              <a:rPr lang="de-DE" sz="1100">
                <a:ea typeface="ＭＳ Ｐゴシック"/>
                <a:cs typeface="ＭＳ Ｐゴシック"/>
              </a:rPr>
              <a:pPr/>
              <a:t>40</a:t>
            </a:fld>
            <a:endParaRPr lang="de-DE" sz="1100">
              <a:ea typeface="ＭＳ Ｐゴシック"/>
              <a:cs typeface="ＭＳ Ｐゴシック"/>
            </a:endParaRPr>
          </a:p>
        </p:txBody>
      </p:sp>
      <p:sp>
        <p:nvSpPr>
          <p:cNvPr id="5530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pic>
        <p:nvPicPr>
          <p:cNvPr id="55301" name="Picture 6"/>
          <p:cNvPicPr>
            <a:picLocks noChangeAspect="1" noChangeArrowheads="1"/>
          </p:cNvPicPr>
          <p:nvPr/>
        </p:nvPicPr>
        <p:blipFill>
          <a:blip r:embed="rId2"/>
          <a:srcRect/>
          <a:stretch>
            <a:fillRect/>
          </a:stretch>
        </p:blipFill>
        <p:spPr bwMode="auto">
          <a:xfrm>
            <a:off x="539750" y="1863725"/>
            <a:ext cx="7993063" cy="401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22A428CD-C60B-4A15-8431-F1B242157F45}" type="slidenum">
              <a:rPr lang="de-DE" sz="1100">
                <a:ea typeface="ＭＳ Ｐゴシック"/>
                <a:cs typeface="ＭＳ Ｐゴシック"/>
              </a:rPr>
              <a:pPr/>
              <a:t>41</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56323"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5FB12634-96E7-45AA-8567-AA7EC26E2FF7}" type="slidenum">
              <a:rPr lang="de-DE" sz="1100">
                <a:ea typeface="ＭＳ Ｐゴシック"/>
                <a:cs typeface="ＭＳ Ｐゴシック"/>
              </a:rPr>
              <a:pPr/>
              <a:t>41</a:t>
            </a:fld>
            <a:endParaRPr lang="de-DE" sz="1100">
              <a:ea typeface="ＭＳ Ｐゴシック"/>
              <a:cs typeface="ＭＳ Ｐゴシック"/>
            </a:endParaRPr>
          </a:p>
        </p:txBody>
      </p:sp>
      <p:sp>
        <p:nvSpPr>
          <p:cNvPr id="5632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pic>
        <p:nvPicPr>
          <p:cNvPr id="56325" name="Picture 7"/>
          <p:cNvPicPr>
            <a:picLocks noChangeAspect="1" noChangeArrowheads="1"/>
          </p:cNvPicPr>
          <p:nvPr/>
        </p:nvPicPr>
        <p:blipFill>
          <a:blip r:embed="rId2"/>
          <a:srcRect/>
          <a:stretch>
            <a:fillRect/>
          </a:stretch>
        </p:blipFill>
        <p:spPr bwMode="auto">
          <a:xfrm>
            <a:off x="1908175" y="838200"/>
            <a:ext cx="554355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AFFD6EAB-3A82-449E-AED7-11ED967B7369}" type="slidenum">
              <a:rPr lang="de-DE" sz="1100">
                <a:ea typeface="ＭＳ Ｐゴシック"/>
                <a:cs typeface="ＭＳ Ｐゴシック"/>
              </a:rPr>
              <a:pPr/>
              <a:t>42</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93193"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16807576-E945-43F0-BA8E-F70854AB0EC0}" type="slidenum">
              <a:rPr lang="de-DE" sz="1100">
                <a:ea typeface="ＭＳ Ｐゴシック"/>
                <a:cs typeface="ＭＳ Ｐゴシック"/>
              </a:rPr>
              <a:pPr/>
              <a:t>42</a:t>
            </a:fld>
            <a:endParaRPr lang="de-DE" sz="1100">
              <a:ea typeface="ＭＳ Ｐゴシック"/>
              <a:cs typeface="ＭＳ Ｐゴシック"/>
            </a:endParaRPr>
          </a:p>
        </p:txBody>
      </p:sp>
      <p:sp>
        <p:nvSpPr>
          <p:cNvPr id="93194"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graphicFrame>
        <p:nvGraphicFramePr>
          <p:cNvPr id="93190" name="Diagramm 1"/>
          <p:cNvGraphicFramePr>
            <a:graphicFrameLocks/>
          </p:cNvGraphicFramePr>
          <p:nvPr/>
        </p:nvGraphicFramePr>
        <p:xfrm>
          <a:off x="2860675" y="1793875"/>
          <a:ext cx="4016375" cy="4410075"/>
        </p:xfrm>
        <a:graphic>
          <a:graphicData uri="http://schemas.openxmlformats.org/presentationml/2006/ole">
            <p:oleObj spid="_x0000_s93190" r:id="rId3" imgW="4011516" imgH="4413887" progId="Excel.Chart.8">
              <p:embed/>
            </p:oleObj>
          </a:graphicData>
        </a:graphic>
      </p:graphicFrame>
      <p:sp>
        <p:nvSpPr>
          <p:cNvPr id="93195" name="Text Box 7"/>
          <p:cNvSpPr txBox="1">
            <a:spLocks noChangeArrowheads="1"/>
          </p:cNvSpPr>
          <p:nvPr/>
        </p:nvSpPr>
        <p:spPr bwMode="auto">
          <a:xfrm>
            <a:off x="1042988" y="981075"/>
            <a:ext cx="6697662" cy="641350"/>
          </a:xfrm>
          <a:prstGeom prst="rect">
            <a:avLst/>
          </a:prstGeom>
          <a:noFill/>
          <a:ln w="9525">
            <a:noFill/>
            <a:miter lim="800000"/>
            <a:headEnd/>
            <a:tailEnd/>
          </a:ln>
        </p:spPr>
        <p:txBody>
          <a:bodyPr>
            <a:spAutoFit/>
          </a:bodyPr>
          <a:lstStyle/>
          <a:p>
            <a:pPr>
              <a:spcBef>
                <a:spcPct val="50000"/>
              </a:spcBef>
            </a:pPr>
            <a:r>
              <a:rPr lang="de-CH"/>
              <a:t>Die Kostenstruktur 2012 der Aletsch AG: ca. 90% sind Fixkosten</a:t>
            </a:r>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9362CB5F-3BEA-41ED-9280-4570547CD00A}" type="slidenum">
              <a:rPr lang="de-DE" sz="1100">
                <a:ea typeface="ＭＳ Ｐゴシック"/>
                <a:cs typeface="ＭＳ Ｐゴシック"/>
              </a:rPr>
              <a:pPr/>
              <a:t>43</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94211"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C7940421-E413-46B1-9BDA-AC0A6E392C14}" type="slidenum">
              <a:rPr lang="de-DE" sz="1100">
                <a:ea typeface="ＭＳ Ｐゴシック"/>
                <a:cs typeface="ＭＳ Ｐゴシック"/>
              </a:rPr>
              <a:pPr/>
              <a:t>43</a:t>
            </a:fld>
            <a:endParaRPr lang="de-DE" sz="1100">
              <a:ea typeface="ＭＳ Ｐゴシック"/>
              <a:cs typeface="ＭＳ Ｐゴシック"/>
            </a:endParaRPr>
          </a:p>
        </p:txBody>
      </p:sp>
      <p:sp>
        <p:nvSpPr>
          <p:cNvPr id="9421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pic>
        <p:nvPicPr>
          <p:cNvPr id="94213" name="Picture 6"/>
          <p:cNvPicPr>
            <a:picLocks noChangeAspect="1" noChangeArrowheads="1"/>
          </p:cNvPicPr>
          <p:nvPr/>
        </p:nvPicPr>
        <p:blipFill>
          <a:blip r:embed="rId2"/>
          <a:srcRect/>
          <a:stretch>
            <a:fillRect/>
          </a:stretch>
        </p:blipFill>
        <p:spPr bwMode="auto">
          <a:xfrm>
            <a:off x="468313" y="1746250"/>
            <a:ext cx="8135937" cy="3856038"/>
          </a:xfrm>
          <a:prstGeom prst="rect">
            <a:avLst/>
          </a:prstGeom>
          <a:noFill/>
          <a:ln w="9525">
            <a:noFill/>
            <a:miter lim="800000"/>
            <a:headEnd/>
            <a:tailEnd/>
          </a:ln>
        </p:spPr>
      </p:pic>
      <p:sp>
        <p:nvSpPr>
          <p:cNvPr id="94214" name="Text Box 7"/>
          <p:cNvSpPr txBox="1">
            <a:spLocks noChangeArrowheads="1"/>
          </p:cNvSpPr>
          <p:nvPr/>
        </p:nvSpPr>
        <p:spPr bwMode="auto">
          <a:xfrm>
            <a:off x="1042988" y="836613"/>
            <a:ext cx="7129462" cy="366712"/>
          </a:xfrm>
          <a:prstGeom prst="rect">
            <a:avLst/>
          </a:prstGeom>
          <a:noFill/>
          <a:ln w="9525">
            <a:noFill/>
            <a:miter lim="800000"/>
            <a:headEnd/>
            <a:tailEnd/>
          </a:ln>
        </p:spPr>
        <p:txBody>
          <a:bodyPr>
            <a:spAutoFit/>
          </a:bodyPr>
          <a:lstStyle/>
          <a:p>
            <a:pPr>
              <a:spcBef>
                <a:spcPct val="50000"/>
              </a:spcBef>
            </a:pPr>
            <a:r>
              <a:rPr lang="de-CH"/>
              <a:t>Preisentwicklung Futures D EEX</a:t>
            </a:r>
            <a:endParaRPr lang="de-D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6190C3BB-055B-4103-8E58-67BA2CF6A2C2}" type="slidenum">
              <a:rPr lang="de-DE" sz="1100">
                <a:ea typeface="ＭＳ Ｐゴシック"/>
                <a:cs typeface="ＭＳ Ｐゴシック"/>
              </a:rPr>
              <a:pPr/>
              <a:t>44</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95235"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6D6002E8-1DF5-4B40-BFCF-12CABA13368F}" type="slidenum">
              <a:rPr lang="de-DE" sz="1100">
                <a:ea typeface="ＭＳ Ｐゴシック"/>
                <a:cs typeface="ＭＳ Ｐゴシック"/>
              </a:rPr>
              <a:pPr/>
              <a:t>44</a:t>
            </a:fld>
            <a:endParaRPr lang="de-DE" sz="1100">
              <a:ea typeface="ＭＳ Ｐゴシック"/>
              <a:cs typeface="ＭＳ Ｐゴシック"/>
            </a:endParaRPr>
          </a:p>
        </p:txBody>
      </p:sp>
      <p:sp>
        <p:nvSpPr>
          <p:cNvPr id="95236"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95237" name="Rectangle 8"/>
          <p:cNvSpPr>
            <a:spLocks noChangeArrowheads="1"/>
          </p:cNvSpPr>
          <p:nvPr/>
        </p:nvSpPr>
        <p:spPr bwMode="auto">
          <a:xfrm>
            <a:off x="827088" y="1323975"/>
            <a:ext cx="7273925" cy="3113088"/>
          </a:xfrm>
          <a:prstGeom prst="rect">
            <a:avLst/>
          </a:prstGeom>
          <a:noFill/>
          <a:ln w="9525">
            <a:noFill/>
            <a:miter lim="800000"/>
            <a:headEnd/>
            <a:tailEnd/>
          </a:ln>
        </p:spPr>
        <p:txBody>
          <a:bodyPr>
            <a:spAutoFit/>
          </a:bodyPr>
          <a:lstStyle/>
          <a:p>
            <a:r>
              <a:rPr lang="de-CH" i="1"/>
              <a:t>Frankfurter Allgemeine Zeitung 3.4.2013</a:t>
            </a:r>
            <a:endParaRPr lang="de-DE" i="1"/>
          </a:p>
          <a:p>
            <a:endParaRPr lang="de-DE"/>
          </a:p>
          <a:p>
            <a:endParaRPr lang="de-DE"/>
          </a:p>
          <a:p>
            <a:r>
              <a:rPr lang="de-DE" b="1"/>
              <a:t>Strompreis mittags im Minus </a:t>
            </a:r>
          </a:p>
          <a:p>
            <a:r>
              <a:rPr lang="de-DE"/>
              <a:t>Der starke Ausbau der erneuerbaren Energien hat den Strompreis an der Börse vor wenigen Tagen erstmals zur Mittagszeit ins Minus rutschen lassen. Energieversorger, die am Sonntag vor einer</a:t>
            </a:r>
          </a:p>
          <a:p>
            <a:r>
              <a:rPr lang="de-DE"/>
              <a:t>Woche kurzfristig Strom absetzen wollten, hätten wegen der hohen Ökostromerzeugung theoretisch noch etwas hinzuzahlen müssen, berichtet der Bundesverband der Energie- und Wasserwirtschaft</a:t>
            </a:r>
          </a:p>
          <a:p>
            <a:r>
              <a:rPr lang="de-DE"/>
              <a:t>am Dienstag. Reuters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nummernplatzhalter 1"/>
          <p:cNvSpPr txBox="1">
            <a:spLocks noGrp="1"/>
          </p:cNvSpPr>
          <p:nvPr/>
        </p:nvSpPr>
        <p:spPr bwMode="auto">
          <a:xfrm>
            <a:off x="4649788" y="223838"/>
            <a:ext cx="1331912" cy="365125"/>
          </a:xfrm>
          <a:prstGeom prst="rect">
            <a:avLst/>
          </a:prstGeom>
          <a:noFill/>
          <a:ln w="9525">
            <a:noFill/>
            <a:miter lim="800000"/>
            <a:headEnd/>
            <a:tailEnd/>
          </a:ln>
        </p:spPr>
        <p:txBody>
          <a:bodyPr anchor="ctr"/>
          <a:lstStyle/>
          <a:p>
            <a:fld id="{1E7BCC55-47EB-4336-BB40-F7CD6C35D486}" type="slidenum">
              <a:rPr lang="de-DE" sz="1100">
                <a:ea typeface="ＭＳ Ｐゴシック"/>
                <a:cs typeface="ＭＳ Ｐゴシック"/>
              </a:rPr>
              <a:pPr/>
              <a:t>45</a:t>
            </a:fld>
            <a:endParaRPr lang="de-DE" sz="1100">
              <a:ea typeface="ＭＳ Ｐゴシック"/>
              <a:cs typeface="ＭＳ Ｐゴシック"/>
            </a:endParaRPr>
          </a:p>
        </p:txBody>
      </p:sp>
      <p:sp>
        <p:nvSpPr>
          <p:cNvPr id="70659"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sp>
        <p:nvSpPr>
          <p:cNvPr id="96259" name="Foliennummernplatzhalter 1"/>
          <p:cNvSpPr txBox="1">
            <a:spLocks/>
          </p:cNvSpPr>
          <p:nvPr/>
        </p:nvSpPr>
        <p:spPr bwMode="auto">
          <a:xfrm>
            <a:off x="468313" y="6492875"/>
            <a:ext cx="1331912" cy="365125"/>
          </a:xfrm>
          <a:prstGeom prst="rect">
            <a:avLst/>
          </a:prstGeom>
          <a:noFill/>
          <a:ln w="9525">
            <a:noFill/>
            <a:miter lim="800000"/>
            <a:headEnd/>
            <a:tailEnd/>
          </a:ln>
        </p:spPr>
        <p:txBody>
          <a:bodyPr anchor="ctr"/>
          <a:lstStyle/>
          <a:p>
            <a:fld id="{8C94B058-EECF-4F1A-A672-1BD811A9F5A4}" type="slidenum">
              <a:rPr lang="de-DE" sz="1100">
                <a:ea typeface="ＭＳ Ｐゴシック"/>
                <a:cs typeface="ＭＳ Ｐゴシック"/>
              </a:rPr>
              <a:pPr/>
              <a:t>45</a:t>
            </a:fld>
            <a:endParaRPr lang="de-DE" sz="1100">
              <a:ea typeface="ＭＳ Ｐゴシック"/>
              <a:cs typeface="ＭＳ Ｐゴシック"/>
            </a:endParaRPr>
          </a:p>
        </p:txBody>
      </p:sp>
      <p:sp>
        <p:nvSpPr>
          <p:cNvPr id="96260"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
        <p:nvSpPr>
          <p:cNvPr id="96261" name="Rectangle 7"/>
          <p:cNvSpPr>
            <a:spLocks noChangeArrowheads="1"/>
          </p:cNvSpPr>
          <p:nvPr/>
        </p:nvSpPr>
        <p:spPr bwMode="auto">
          <a:xfrm>
            <a:off x="611188" y="476250"/>
            <a:ext cx="7705725" cy="5584825"/>
          </a:xfrm>
          <a:prstGeom prst="rect">
            <a:avLst/>
          </a:prstGeom>
          <a:noFill/>
          <a:ln w="9525">
            <a:noFill/>
            <a:miter lim="800000"/>
            <a:headEnd/>
            <a:tailEnd/>
          </a:ln>
        </p:spPr>
        <p:txBody>
          <a:bodyPr>
            <a:spAutoFit/>
          </a:bodyPr>
          <a:lstStyle/>
          <a:p>
            <a:r>
              <a:rPr lang="de-CH" i="1"/>
              <a:t>Handelsblatt Düsseldorf, 3.4.2013</a:t>
            </a:r>
            <a:endParaRPr lang="de-DE" i="1"/>
          </a:p>
          <a:p>
            <a:endParaRPr lang="de-DE"/>
          </a:p>
          <a:p>
            <a:r>
              <a:rPr lang="de-DE"/>
              <a:t>… Da aber die Produktion in Wind und Solarparks stark schwankt, kommt es immer wieder zu hohen Überschüssen. Zeitweise kam es dadurch vergangenes Jahr auch zu negativen Strompreisen - deutsche</a:t>
            </a:r>
          </a:p>
          <a:p>
            <a:r>
              <a:rPr lang="de-DE"/>
              <a:t>Versorger mussten für das Abnehmen des Stroms sogar noch draufzahlen. </a:t>
            </a:r>
          </a:p>
          <a:p>
            <a:endParaRPr lang="de-DE"/>
          </a:p>
          <a:p>
            <a:r>
              <a:rPr lang="de-DE"/>
              <a:t>Am ersten Weihnachtsfeiertag wurden zum Beispiel um vier Uhr morgens für die Stromabnahme 220 Euro pro Megawattstunde gezahlt, damit der zu viel produzierte Strom abgenommen wurde.</a:t>
            </a:r>
          </a:p>
          <a:p>
            <a:endParaRPr lang="de-DE"/>
          </a:p>
          <a:p>
            <a:r>
              <a:rPr lang="de-DE"/>
              <a:t>Da im Winter insgesamt weniger Ökostrom zur Verfügung steht, sind weiterhin viele Kohle- und Gaskraftwerke notwendig. Gerade teurere Gaskraftwerke kommen aber auf zu wenige Betriebsstunden. Hierhin liegt derzeit ein Hauptproblem der Energiewende. Zudem fehlt bisher ein Durchbruch bei der Entwicklung von Speichern für überschüssigen Ökostrom - dies würde auch den Bedarf an konventionellen Kraftwerken mindern. Das zeitweise Überangebot an Strom lässt seit Monaten die Einkaufspreise an der Strombörse fallen, doa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el 4"/>
          <p:cNvSpPr>
            <a:spLocks noGrp="1"/>
          </p:cNvSpPr>
          <p:nvPr>
            <p:ph type="title" idx="4294967295"/>
          </p:nvPr>
        </p:nvSpPr>
        <p:spPr>
          <a:xfrm>
            <a:off x="684213" y="1027113"/>
            <a:ext cx="7920037" cy="1143000"/>
          </a:xfrm>
        </p:spPr>
        <p:txBody>
          <a:bodyPr/>
          <a:lstStyle/>
          <a:p>
            <a:pPr marL="542925" indent="-542925" eaLnBrk="1" hangingPunct="1"/>
            <a:r>
              <a:rPr lang="de-CH" sz="3600" smtClean="0"/>
              <a:t>6. Fragen / Diskussion</a:t>
            </a:r>
          </a:p>
        </p:txBody>
      </p:sp>
      <p:sp>
        <p:nvSpPr>
          <p:cNvPr id="28674" name="Datumsplatzhalter 3"/>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pic>
        <p:nvPicPr>
          <p:cNvPr id="97283" name="Picture 3"/>
          <p:cNvPicPr>
            <a:picLocks noChangeAspect="1" noChangeArrowheads="1"/>
          </p:cNvPicPr>
          <p:nvPr/>
        </p:nvPicPr>
        <p:blipFill>
          <a:blip r:embed="rId2"/>
          <a:srcRect t="19730" b="11334"/>
          <a:stretch>
            <a:fillRect/>
          </a:stretch>
        </p:blipFill>
        <p:spPr bwMode="auto">
          <a:xfrm>
            <a:off x="468313" y="2743200"/>
            <a:ext cx="8229600" cy="3783013"/>
          </a:xfrm>
          <a:prstGeom prst="rect">
            <a:avLst/>
          </a:prstGeom>
          <a:noFill/>
          <a:ln w="9525">
            <a:noFill/>
            <a:miter lim="800000"/>
            <a:headEnd/>
            <a:tailEnd/>
          </a:ln>
        </p:spPr>
      </p:pic>
      <p:sp>
        <p:nvSpPr>
          <p:cNvPr id="97284"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ADD85C50-8CA2-49DA-899D-2655B7F49F40}" type="slidenum">
              <a:rPr lang="de-DE" sz="1100">
                <a:ea typeface="ＭＳ Ｐゴシック"/>
                <a:cs typeface="ＭＳ Ｐゴシック"/>
              </a:rPr>
              <a:pPr/>
              <a:t>46</a:t>
            </a:fld>
            <a:endParaRPr lang="de-DE" sz="1100">
              <a:ea typeface="ＭＳ Ｐゴシック"/>
              <a:cs typeface="ＭＳ Ｐゴシック"/>
            </a:endParaRPr>
          </a:p>
        </p:txBody>
      </p:sp>
      <p:sp>
        <p:nvSpPr>
          <p:cNvPr id="97285"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042988" y="908050"/>
            <a:ext cx="7345362" cy="865188"/>
          </a:xfrm>
        </p:spPr>
        <p:txBody>
          <a:bodyPr rtlCol="0">
            <a:normAutofit fontScale="90000"/>
          </a:bodyPr>
          <a:lstStyle/>
          <a:p>
            <a:pPr marL="361950" indent="-361950" eaLnBrk="1" fontAlgn="auto" hangingPunct="1">
              <a:spcAft>
                <a:spcPts val="0"/>
              </a:spcAft>
              <a:defRPr/>
            </a:pPr>
            <a:r>
              <a:rPr lang="de-DE" sz="2800" dirty="0" smtClean="0"/>
              <a:t>1.	Energie </a:t>
            </a:r>
            <a:r>
              <a:rPr lang="de-DE" sz="2800" dirty="0"/>
              <a:t>ist nicht gleich </a:t>
            </a:r>
            <a:r>
              <a:rPr lang="de-DE" sz="2800" dirty="0" smtClean="0"/>
              <a:t>Elektrizität</a:t>
            </a:r>
            <a:br>
              <a:rPr lang="de-DE" sz="2800" dirty="0" smtClean="0"/>
            </a:br>
            <a:r>
              <a:rPr lang="de-DE" sz="2200" dirty="0">
                <a:solidFill>
                  <a:schemeClr val="tx1"/>
                </a:solidFill>
              </a:rPr>
              <a:t>Gesamter Endenergieverbrauch in der Schweiz (2011</a:t>
            </a:r>
            <a:r>
              <a:rPr lang="de-DE" sz="2200" dirty="0" smtClean="0">
                <a:solidFill>
                  <a:schemeClr val="tx1"/>
                </a:solidFill>
              </a:rPr>
              <a:t>)</a:t>
            </a:r>
            <a:endParaRPr lang="de-CH" sz="2200" dirty="0">
              <a:solidFill>
                <a:schemeClr val="tx1"/>
              </a:solidFill>
            </a:endParaRPr>
          </a:p>
        </p:txBody>
      </p:sp>
      <p:sp>
        <p:nvSpPr>
          <p:cNvPr id="18434"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18435" name="Picture 2"/>
          <p:cNvPicPr>
            <a:picLocks noGrp="1" noChangeAspect="1" noChangeArrowheads="1"/>
          </p:cNvPicPr>
          <p:nvPr>
            <p:ph idx="1"/>
          </p:nvPr>
        </p:nvPicPr>
        <p:blipFill>
          <a:blip r:embed="rId2"/>
          <a:srcRect/>
          <a:stretch>
            <a:fillRect/>
          </a:stretch>
        </p:blipFill>
        <p:spPr>
          <a:xfrm>
            <a:off x="1042988" y="2043113"/>
            <a:ext cx="7200900" cy="4068762"/>
          </a:xfrm>
        </p:spPr>
      </p:pic>
      <p:sp>
        <p:nvSpPr>
          <p:cNvPr id="18436"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1D51426-979B-4D93-BD9E-19A6D404DAE5}" type="slidenum">
              <a:rPr lang="de-DE" sz="1100" smtClean="0">
                <a:solidFill>
                  <a:schemeClr val="tx1"/>
                </a:solidFill>
                <a:latin typeface="Arial" charset="0"/>
                <a:ea typeface="ＭＳ Ｐゴシック"/>
                <a:cs typeface="ＭＳ Ｐゴシック"/>
              </a:rPr>
              <a:pPr fontAlgn="base">
                <a:spcBef>
                  <a:spcPct val="0"/>
                </a:spcBef>
                <a:spcAft>
                  <a:spcPct val="0"/>
                </a:spcAft>
              </a:pPr>
              <a:t>5</a:t>
            </a:fld>
            <a:endParaRPr lang="de-DE" sz="1100" smtClean="0">
              <a:solidFill>
                <a:schemeClr val="tx1"/>
              </a:solidFill>
              <a:latin typeface="Arial" charset="0"/>
              <a:ea typeface="ＭＳ Ｐゴシック"/>
              <a:cs typeface="ＭＳ Ｐゴシック"/>
            </a:endParaRPr>
          </a:p>
        </p:txBody>
      </p:sp>
      <p:sp>
        <p:nvSpPr>
          <p:cNvPr id="18437"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2"/>
          <a:srcRect/>
          <a:stretch>
            <a:fillRect/>
          </a:stretch>
        </p:blipFill>
        <p:spPr bwMode="auto">
          <a:xfrm>
            <a:off x="6229350" y="2843213"/>
            <a:ext cx="2455863" cy="3681412"/>
          </a:xfrm>
          <a:prstGeom prst="rect">
            <a:avLst/>
          </a:prstGeom>
          <a:noFill/>
          <a:ln w="9525">
            <a:noFill/>
            <a:miter lim="800000"/>
            <a:headEnd/>
            <a:tailEnd/>
          </a:ln>
        </p:spPr>
      </p:pic>
      <p:sp>
        <p:nvSpPr>
          <p:cNvPr id="19458" name="Titel 4"/>
          <p:cNvSpPr>
            <a:spLocks noGrp="1"/>
          </p:cNvSpPr>
          <p:nvPr>
            <p:ph type="title"/>
          </p:nvPr>
        </p:nvSpPr>
        <p:spPr>
          <a:xfrm>
            <a:off x="684213" y="1027113"/>
            <a:ext cx="7920037" cy="1143000"/>
          </a:xfrm>
        </p:spPr>
        <p:txBody>
          <a:bodyPr/>
          <a:lstStyle/>
          <a:p>
            <a:pPr marL="542925" indent="-542925" eaLnBrk="1" hangingPunct="1"/>
            <a:r>
              <a:rPr lang="de-CH" sz="3600" smtClean="0"/>
              <a:t>2.	Strom aus Wasserkraft im Wallis</a:t>
            </a:r>
          </a:p>
        </p:txBody>
      </p:sp>
      <p:sp>
        <p:nvSpPr>
          <p:cNvPr id="19459" name="Datumsplatzhalt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19460" name="Picture 6"/>
          <p:cNvPicPr>
            <a:picLocks noChangeAspect="1" noChangeArrowheads="1"/>
          </p:cNvPicPr>
          <p:nvPr/>
        </p:nvPicPr>
        <p:blipFill>
          <a:blip r:embed="rId3"/>
          <a:srcRect t="14784"/>
          <a:stretch>
            <a:fillRect/>
          </a:stretch>
        </p:blipFill>
        <p:spPr bwMode="auto">
          <a:xfrm>
            <a:off x="468313" y="2843213"/>
            <a:ext cx="6480175" cy="3681412"/>
          </a:xfrm>
          <a:prstGeom prst="rect">
            <a:avLst/>
          </a:prstGeom>
          <a:noFill/>
          <a:ln w="9525">
            <a:noFill/>
            <a:miter lim="800000"/>
            <a:headEnd/>
            <a:tailEnd/>
          </a:ln>
        </p:spPr>
      </p:pic>
      <p:sp>
        <p:nvSpPr>
          <p:cNvPr id="19461" name="Foliennummernplatzhalter 1"/>
          <p:cNvSpPr>
            <a:spLocks noGrp="1"/>
          </p:cNvSpPr>
          <p:nvPr>
            <p:ph type="sldNum" sz="quarter" idx="12"/>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D27A875-6D70-450E-94FB-D672830852DE}" type="slidenum">
              <a:rPr lang="de-DE" sz="1100" smtClean="0">
                <a:solidFill>
                  <a:schemeClr val="tx1"/>
                </a:solidFill>
                <a:latin typeface="Arial" charset="0"/>
                <a:ea typeface="ＭＳ Ｐゴシック"/>
                <a:cs typeface="ＭＳ Ｐゴシック"/>
              </a:rPr>
              <a:pPr fontAlgn="base">
                <a:spcBef>
                  <a:spcPct val="0"/>
                </a:spcBef>
                <a:spcAft>
                  <a:spcPct val="0"/>
                </a:spcAft>
              </a:pPr>
              <a:t>6</a:t>
            </a:fld>
            <a:endParaRPr lang="de-DE" sz="1100" smtClean="0">
              <a:solidFill>
                <a:schemeClr val="tx1"/>
              </a:solidFill>
              <a:latin typeface="Arial" charset="0"/>
              <a:ea typeface="ＭＳ Ｐゴシック"/>
              <a:cs typeface="ＭＳ Ｐゴシック"/>
            </a:endParaRPr>
          </a:p>
        </p:txBody>
      </p:sp>
      <p:sp>
        <p:nvSpPr>
          <p:cNvPr id="19462"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2"/>
          <p:cNvSpPr>
            <a:spLocks noGrp="1"/>
          </p:cNvSpPr>
          <p:nvPr>
            <p:ph type="title" idx="4294967295"/>
          </p:nvPr>
        </p:nvSpPr>
        <p:spPr>
          <a:xfrm>
            <a:off x="1042988" y="908050"/>
            <a:ext cx="7024687" cy="865188"/>
          </a:xfrm>
        </p:spPr>
        <p:txBody>
          <a:bodyPr/>
          <a:lstStyle/>
          <a:p>
            <a:pPr marL="361950" indent="-361950" eaLnBrk="1" hangingPunct="1"/>
            <a:r>
              <a:rPr lang="de-DE" sz="2500" smtClean="0"/>
              <a:t>2.	Strom aus Wasserkraft im Wallis</a:t>
            </a:r>
            <a:r>
              <a:rPr lang="de-DE" sz="3000" smtClean="0"/>
              <a:t/>
            </a:r>
            <a:br>
              <a:rPr lang="de-DE" sz="3000" smtClean="0"/>
            </a:br>
            <a:r>
              <a:rPr lang="de-DE" sz="2000" smtClean="0">
                <a:solidFill>
                  <a:schemeClr val="tx1"/>
                </a:solidFill>
              </a:rPr>
              <a:t>Vom Kraftwerk zum Kunden</a:t>
            </a:r>
            <a:endParaRPr lang="de-CH" sz="2000" smtClean="0">
              <a:solidFill>
                <a:schemeClr val="tx1"/>
              </a:solidFill>
            </a:endParaRPr>
          </a:p>
        </p:txBody>
      </p:sp>
      <p:sp>
        <p:nvSpPr>
          <p:cNvPr id="16386" name="Datumsplatzhalter 14"/>
          <p:cNvSpPr txBox="1">
            <a:spLocks noGrp="1"/>
          </p:cNvSpPr>
          <p:nvPr/>
        </p:nvSpPr>
        <p:spPr bwMode="auto">
          <a:xfrm>
            <a:off x="5997575" y="223838"/>
            <a:ext cx="2133600" cy="365125"/>
          </a:xfrm>
          <a:prstGeom prst="rect">
            <a:avLst/>
          </a:prstGeom>
          <a:noFill/>
          <a:ln>
            <a:miter lim="800000"/>
            <a:headEnd/>
            <a:tailEnd/>
          </a:ln>
        </p:spPr>
        <p:txBody>
          <a:bodyPr anchor="ctr"/>
          <a:lstStyle/>
          <a:p>
            <a:pPr algn="r">
              <a:defRPr/>
            </a:pPr>
            <a:r>
              <a:rPr lang="de-DE" sz="1200">
                <a:solidFill>
                  <a:srgbClr val="FEFEFE"/>
                </a:solidFill>
                <a:latin typeface="+mn-lt"/>
              </a:rPr>
              <a:t>Energiepolitik Wallis</a:t>
            </a:r>
            <a:endParaRPr lang="de-CH" sz="1200">
              <a:solidFill>
                <a:srgbClr val="FEFEFE"/>
              </a:solidFill>
              <a:latin typeface="+mn-lt"/>
            </a:endParaRPr>
          </a:p>
        </p:txBody>
      </p:sp>
      <p:pic>
        <p:nvPicPr>
          <p:cNvPr id="20483" name="Picture 2"/>
          <p:cNvPicPr>
            <a:picLocks noGrp="1" noChangeAspect="1" noChangeArrowheads="1"/>
          </p:cNvPicPr>
          <p:nvPr>
            <p:ph idx="4294967295"/>
          </p:nvPr>
        </p:nvPicPr>
        <p:blipFill>
          <a:blip r:embed="rId2"/>
          <a:srcRect/>
          <a:stretch>
            <a:fillRect/>
          </a:stretch>
        </p:blipFill>
        <p:spPr>
          <a:xfrm>
            <a:off x="684213" y="2133600"/>
            <a:ext cx="7721600" cy="4121150"/>
          </a:xfrm>
        </p:spPr>
      </p:pic>
      <p:sp>
        <p:nvSpPr>
          <p:cNvPr id="20484" name="Foliennummernplatzhalter 1"/>
          <p:cNvSpPr txBox="1">
            <a:spLocks noGrp="1"/>
          </p:cNvSpPr>
          <p:nvPr/>
        </p:nvSpPr>
        <p:spPr bwMode="auto">
          <a:xfrm>
            <a:off x="468313" y="6492875"/>
            <a:ext cx="1331912" cy="365125"/>
          </a:xfrm>
          <a:prstGeom prst="rect">
            <a:avLst/>
          </a:prstGeom>
          <a:noFill/>
          <a:ln w="9525">
            <a:noFill/>
            <a:miter lim="800000"/>
            <a:headEnd/>
            <a:tailEnd/>
          </a:ln>
        </p:spPr>
        <p:txBody>
          <a:bodyPr anchor="ctr"/>
          <a:lstStyle/>
          <a:p>
            <a:fld id="{B8981773-2DB6-4B82-A6D6-41605011BD07}" type="slidenum">
              <a:rPr lang="de-DE" sz="1100">
                <a:ea typeface="ＭＳ Ｐゴシック"/>
                <a:cs typeface="ＭＳ Ｐゴシック"/>
              </a:rPr>
              <a:pPr/>
              <a:t>7</a:t>
            </a:fld>
            <a:endParaRPr lang="de-DE" sz="1100">
              <a:ea typeface="ＭＳ Ｐゴシック"/>
              <a:cs typeface="ＭＳ Ｐゴシック"/>
            </a:endParaRPr>
          </a:p>
        </p:txBody>
      </p:sp>
      <p:sp>
        <p:nvSpPr>
          <p:cNvPr id="20485"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sp>
        <p:nvSpPr>
          <p:cNvPr id="21506" name="Inhaltsplatzhalter 1"/>
          <p:cNvSpPr>
            <a:spLocks noGrp="1"/>
          </p:cNvSpPr>
          <p:nvPr>
            <p:ph idx="1"/>
          </p:nvPr>
        </p:nvSpPr>
        <p:spPr>
          <a:xfrm>
            <a:off x="1042988" y="1916113"/>
            <a:ext cx="7200900" cy="4608512"/>
          </a:xfrm>
        </p:spPr>
        <p:txBody>
          <a:bodyPr/>
          <a:lstStyle/>
          <a:p>
            <a:pPr eaLnBrk="1" hangingPunct="1"/>
            <a:r>
              <a:rPr lang="de-CH" sz="1600" smtClean="0"/>
              <a:t>Wallis produziert in rund 50 Kraftwerkzentralen (Leistung über 10 MW) jährlich rund 10'000 GWh Strom aus Wasserkraft </a:t>
            </a:r>
          </a:p>
          <a:p>
            <a:pPr eaLnBrk="1" hangingPunct="1"/>
            <a:endParaRPr lang="de-CH" sz="1600" smtClean="0"/>
          </a:p>
          <a:p>
            <a:pPr eaLnBrk="1" hangingPunct="1"/>
            <a:r>
              <a:rPr lang="de-CH" sz="1600" smtClean="0"/>
              <a:t>knapp 30% der Schweizer Stromproduktion aus der Wasserkraft</a:t>
            </a:r>
          </a:p>
          <a:p>
            <a:pPr eaLnBrk="1" hangingPunct="1"/>
            <a:endParaRPr lang="de-CH" sz="1600" smtClean="0"/>
          </a:p>
          <a:p>
            <a:pPr eaLnBrk="1" hangingPunct="1"/>
            <a:r>
              <a:rPr lang="de-CH" sz="1600" smtClean="0"/>
              <a:t>rund 15% der gesamten nationalen Elektrizitätsproduktion</a:t>
            </a:r>
          </a:p>
          <a:p>
            <a:pPr eaLnBrk="1" hangingPunct="1">
              <a:buFont typeface="Wingdings 2" pitchFamily="18" charset="2"/>
              <a:buNone/>
            </a:pPr>
            <a:endParaRPr lang="de-CH" sz="1600" smtClean="0"/>
          </a:p>
          <a:p>
            <a:pPr eaLnBrk="1" hangingPunct="1"/>
            <a:r>
              <a:rPr lang="de-CH" sz="1600" smtClean="0"/>
              <a:t>Walliser Wasserkraftwerkpark zeichnet sich aus mit seinen grossen Speicherkapazitäten wie beispielsweise dem Lac de Dix (grösster Stausee der Schweiz), dem Lac d’Emosson (Nr. 2 der CH) oder dem Lac de Mauvoisin (Nr. 4 der CH), und dem starken Gefälle</a:t>
            </a:r>
          </a:p>
          <a:p>
            <a:pPr eaLnBrk="1" hangingPunct="1"/>
            <a:endParaRPr lang="de-CH" sz="1600" smtClean="0"/>
          </a:p>
          <a:p>
            <a:pPr eaLnBrk="1" hangingPunct="1"/>
            <a:r>
              <a:rPr lang="de-CH" sz="1600" smtClean="0"/>
              <a:t>rund zwei Drittel der Produktion erfolgt in Speicherwerken (teilweise kombiniert mit Pumpwerken)</a:t>
            </a:r>
          </a:p>
        </p:txBody>
      </p:sp>
      <p:sp>
        <p:nvSpPr>
          <p:cNvPr id="21507" name="Titel 12"/>
          <p:cNvSpPr>
            <a:spLocks noGrp="1"/>
          </p:cNvSpPr>
          <p:nvPr>
            <p:ph type="title"/>
          </p:nvPr>
        </p:nvSpPr>
        <p:spPr>
          <a:xfrm>
            <a:off x="1042988" y="908050"/>
            <a:ext cx="7777162" cy="865188"/>
          </a:xfrm>
        </p:spPr>
        <p:txBody>
          <a:bodyPr/>
          <a:lstStyle/>
          <a:p>
            <a:pPr marL="361950" indent="-361950" eaLnBrk="1" hangingPunct="1"/>
            <a:r>
              <a:rPr lang="de-CH" sz="2500" smtClean="0"/>
              <a:t>2.	Strom aus Wasserkraft im Wallis</a:t>
            </a:r>
            <a:r>
              <a:rPr lang="de-DE" sz="2500" smtClean="0"/>
              <a:t/>
            </a:r>
            <a:br>
              <a:rPr lang="de-DE" sz="2500" smtClean="0"/>
            </a:br>
            <a:r>
              <a:rPr lang="de-DE" sz="2000" smtClean="0">
                <a:solidFill>
                  <a:schemeClr val="tx1"/>
                </a:solidFill>
              </a:rPr>
              <a:t>Allgemeines</a:t>
            </a:r>
            <a:endParaRPr lang="de-CH" sz="2000" smtClean="0">
              <a:solidFill>
                <a:schemeClr val="tx1"/>
              </a:solidFill>
            </a:endParaRPr>
          </a:p>
        </p:txBody>
      </p:sp>
      <p:sp>
        <p:nvSpPr>
          <p:cNvPr id="21508"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84A9011-6A68-4ADE-AD5F-38409C9AD9D0}" type="slidenum">
              <a:rPr lang="de-DE" sz="1100" smtClean="0">
                <a:solidFill>
                  <a:schemeClr val="tx1"/>
                </a:solidFill>
                <a:latin typeface="Arial" charset="0"/>
                <a:ea typeface="ＭＳ Ｐゴシック"/>
                <a:cs typeface="ＭＳ Ｐゴシック"/>
              </a:rPr>
              <a:pPr fontAlgn="base">
                <a:spcBef>
                  <a:spcPct val="0"/>
                </a:spcBef>
                <a:spcAft>
                  <a:spcPct val="0"/>
                </a:spcAft>
              </a:pPr>
              <a:t>8</a:t>
            </a:fld>
            <a:endParaRPr lang="de-DE" sz="1100" smtClean="0">
              <a:solidFill>
                <a:schemeClr val="tx1"/>
              </a:solidFill>
              <a:latin typeface="Arial" charset="0"/>
              <a:ea typeface="ＭＳ Ｐゴシック"/>
              <a:cs typeface="ＭＳ Ｐゴシック"/>
            </a:endParaRPr>
          </a:p>
        </p:txBody>
      </p:sp>
      <p:sp>
        <p:nvSpPr>
          <p:cNvPr id="21509"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2"/>
          <p:cNvSpPr>
            <a:spLocks noGrp="1"/>
          </p:cNvSpPr>
          <p:nvPr>
            <p:ph type="title"/>
          </p:nvPr>
        </p:nvSpPr>
        <p:spPr>
          <a:xfrm>
            <a:off x="1042988" y="908050"/>
            <a:ext cx="7777162" cy="865188"/>
          </a:xfrm>
        </p:spPr>
        <p:txBody>
          <a:bodyPr/>
          <a:lstStyle/>
          <a:p>
            <a:pPr marL="361950" indent="-361950" eaLnBrk="1" hangingPunct="1"/>
            <a:r>
              <a:rPr lang="de-CH" sz="2500" smtClean="0"/>
              <a:t>2.	Strom aus Wasserkraft im Wallis</a:t>
            </a:r>
            <a:r>
              <a:rPr lang="de-DE" sz="2700" smtClean="0"/>
              <a:t/>
            </a:r>
            <a:br>
              <a:rPr lang="de-DE" sz="2700" smtClean="0"/>
            </a:br>
            <a:r>
              <a:rPr lang="de-CH" sz="2000" smtClean="0">
                <a:solidFill>
                  <a:schemeClr val="tx1"/>
                </a:solidFill>
              </a:rPr>
              <a:t>Walliser Kraftwerke mit Produktion &gt; als 25 GWh pro Jahr</a:t>
            </a:r>
          </a:p>
        </p:txBody>
      </p:sp>
      <p:sp>
        <p:nvSpPr>
          <p:cNvPr id="21506" name="Datumsplatzhalter 1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t>Energiepolitik Wallis</a:t>
            </a:r>
            <a:endParaRPr lang="de-CH"/>
          </a:p>
        </p:txBody>
      </p:sp>
      <p:pic>
        <p:nvPicPr>
          <p:cNvPr id="22531" name="Picture 4"/>
          <p:cNvPicPr>
            <a:picLocks noChangeAspect="1" noChangeArrowheads="1"/>
          </p:cNvPicPr>
          <p:nvPr/>
        </p:nvPicPr>
        <p:blipFill>
          <a:blip r:embed="rId2"/>
          <a:srcRect/>
          <a:stretch>
            <a:fillRect/>
          </a:stretch>
        </p:blipFill>
        <p:spPr bwMode="auto">
          <a:xfrm>
            <a:off x="1223963" y="1844675"/>
            <a:ext cx="6661150" cy="4470400"/>
          </a:xfrm>
          <a:prstGeom prst="rect">
            <a:avLst/>
          </a:prstGeom>
          <a:noFill/>
          <a:ln w="9525">
            <a:noFill/>
            <a:miter lim="800000"/>
            <a:headEnd/>
            <a:tailEnd/>
          </a:ln>
        </p:spPr>
      </p:pic>
      <p:sp>
        <p:nvSpPr>
          <p:cNvPr id="22532" name="Foliennummernplatzhalter 1"/>
          <p:cNvSpPr>
            <a:spLocks noGrp="1"/>
          </p:cNvSpPr>
          <p:nvPr>
            <p:ph type="sldNum" sz="quarter" idx="11"/>
          </p:nvPr>
        </p:nvSpPr>
        <p:spPr bwMode="auto">
          <a:xfrm>
            <a:off x="468313" y="6492875"/>
            <a:ext cx="1331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96AC57A-9242-400D-9934-F8514E7505A7}" type="slidenum">
              <a:rPr lang="de-DE" sz="1100" smtClean="0">
                <a:solidFill>
                  <a:schemeClr val="tx1"/>
                </a:solidFill>
                <a:latin typeface="Arial" charset="0"/>
                <a:ea typeface="ＭＳ Ｐゴシック"/>
                <a:cs typeface="ＭＳ Ｐゴシック"/>
              </a:rPr>
              <a:pPr fontAlgn="base">
                <a:spcBef>
                  <a:spcPct val="0"/>
                </a:spcBef>
                <a:spcAft>
                  <a:spcPct val="0"/>
                </a:spcAft>
              </a:pPr>
              <a:t>9</a:t>
            </a:fld>
            <a:endParaRPr lang="de-DE" sz="1100" smtClean="0">
              <a:solidFill>
                <a:schemeClr val="tx1"/>
              </a:solidFill>
              <a:latin typeface="Arial" charset="0"/>
              <a:ea typeface="ＭＳ Ｐゴシック"/>
              <a:cs typeface="ＭＳ Ｐゴシック"/>
            </a:endParaRPr>
          </a:p>
        </p:txBody>
      </p:sp>
      <p:sp>
        <p:nvSpPr>
          <p:cNvPr id="22533" name="Footer Placeholder 4"/>
          <p:cNvSpPr txBox="1">
            <a:spLocks/>
          </p:cNvSpPr>
          <p:nvPr/>
        </p:nvSpPr>
        <p:spPr bwMode="auto">
          <a:xfrm>
            <a:off x="4211638" y="6511925"/>
            <a:ext cx="4552950" cy="365125"/>
          </a:xfrm>
          <a:prstGeom prst="rect">
            <a:avLst/>
          </a:prstGeom>
          <a:noFill/>
          <a:ln w="9525">
            <a:noFill/>
            <a:miter lim="800000"/>
            <a:headEnd/>
            <a:tailEnd/>
          </a:ln>
        </p:spPr>
        <p:txBody>
          <a:bodyPr anchor="ctr"/>
          <a:lstStyle/>
          <a:p>
            <a:pPr algn="r"/>
            <a:r>
              <a:rPr lang="de-CH" sz="1100">
                <a:latin typeface="Century Gothic"/>
              </a:rPr>
              <a:t>Monatsversammlung OVB, 05. April 2013, Beat Abgottspon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1668</Words>
  <Application>Microsoft Office PowerPoint</Application>
  <PresentationFormat>Bildschirmpräsentation (4:3)</PresentationFormat>
  <Paragraphs>332</Paragraphs>
  <Slides>46</Slides>
  <Notes>1</Notes>
  <HiddenSlides>0</HiddenSlides>
  <MMClips>0</MMClips>
  <ScaleCrop>false</ScaleCrop>
  <HeadingPairs>
    <vt:vector size="8" baseType="variant">
      <vt:variant>
        <vt:lpstr>Verwendete Schriftarten</vt:lpstr>
      </vt:variant>
      <vt:variant>
        <vt:i4>7</vt:i4>
      </vt:variant>
      <vt:variant>
        <vt:lpstr>Entwurfsvorlage</vt:lpstr>
      </vt:variant>
      <vt:variant>
        <vt:i4>12</vt:i4>
      </vt:variant>
      <vt:variant>
        <vt:lpstr>Eingebettete OLE-Server</vt:lpstr>
      </vt:variant>
      <vt:variant>
        <vt:i4>1</vt:i4>
      </vt:variant>
      <vt:variant>
        <vt:lpstr>Folientitel</vt:lpstr>
      </vt:variant>
      <vt:variant>
        <vt:i4>46</vt:i4>
      </vt:variant>
    </vt:vector>
  </HeadingPairs>
  <TitlesOfParts>
    <vt:vector size="66" baseType="lpstr">
      <vt:lpstr>Arial</vt:lpstr>
      <vt:lpstr>Century Gothic</vt:lpstr>
      <vt:lpstr>Wingdings 2</vt:lpstr>
      <vt:lpstr>Calibri</vt:lpstr>
      <vt:lpstr>ＭＳ Ｐゴシック</vt:lpstr>
      <vt:lpstr>Verdana</vt:lpstr>
      <vt:lpstr>Wingdings</vt:lpstr>
      <vt:lpstr>Austin</vt:lpstr>
      <vt:lpstr>Austin</vt:lpstr>
      <vt:lpstr>Austin</vt:lpstr>
      <vt:lpstr>Austin</vt:lpstr>
      <vt:lpstr>Austin</vt:lpstr>
      <vt:lpstr>Austin</vt:lpstr>
      <vt:lpstr>Austin</vt:lpstr>
      <vt:lpstr>Austin</vt:lpstr>
      <vt:lpstr>Austin</vt:lpstr>
      <vt:lpstr>Austin</vt:lpstr>
      <vt:lpstr>Austin</vt:lpstr>
      <vt:lpstr>Austin</vt:lpstr>
      <vt:lpstr>Microsoft Excel-Diagramm</vt:lpstr>
      <vt:lpstr>Energiepolitik Wallis</vt:lpstr>
      <vt:lpstr>                                                                                                                                              Agenda  1. Vorbemerkungen / Einführung  2. Strom aus Wasserkraft im Wallis  3. Potenziale für den Stromstandort  Wallis   4. Strategie Oberwalliser Gemeinden zur Wasserkraft  5. Spotlights Strommarkt  6. Fragen / Diskussion  </vt:lpstr>
      <vt:lpstr>1. Energie ist nicht gleich Elektrizität </vt:lpstr>
      <vt:lpstr>1. Energie ist nicht gleich Elektrizität Allgemeines</vt:lpstr>
      <vt:lpstr>1. Energie ist nicht gleich Elektrizität Gesamter Endenergieverbrauch in der Schweiz (2011)</vt:lpstr>
      <vt:lpstr>2. Strom aus Wasserkraft im Wallis</vt:lpstr>
      <vt:lpstr>2. Strom aus Wasserkraft im Wallis Vom Kraftwerk zum Kunden</vt:lpstr>
      <vt:lpstr>2. Strom aus Wasserkraft im Wallis Allgemeines</vt:lpstr>
      <vt:lpstr>2. Strom aus Wasserkraft im Wallis Walliser Kraftwerke mit Produktion &gt; als 25 GWh pro Jahr</vt:lpstr>
      <vt:lpstr>Folie 10</vt:lpstr>
      <vt:lpstr>2. Strom aus Wasserkraft im Wallis  Übersicht EVU im Kanton Wallis</vt:lpstr>
      <vt:lpstr>3. Potenziale des Stromstandorts Wallis</vt:lpstr>
      <vt:lpstr>3. Strom aus Wasserkraft im Wallis  Ausbaupotenzial - wichtigste Projekte im Kanton Wallis</vt:lpstr>
      <vt:lpstr>3. Strom aus Wasserkraft im Wallis  Übersicht Einnahmen des Walliser Gemeinwesens + Bund + Landeskirche aus Wasserkraft</vt:lpstr>
      <vt:lpstr>3. Potenziale der Walliser Elektrizitätswirtschaft</vt:lpstr>
      <vt:lpstr>4. Heimfallstrategie Wasserkraft</vt:lpstr>
      <vt:lpstr>Allgemeines Heimfall</vt:lpstr>
      <vt:lpstr>2. Strom aus Wasserkraft im Wallis Auslaufende Konzessionen (Heimfall) im Kanton Wallis</vt:lpstr>
      <vt:lpstr>Strategie Ausgangslage</vt:lpstr>
      <vt:lpstr>4. Heimfallstrategie Wasserkraft Strategie / Stossrichtungen des Kantons Wallis</vt:lpstr>
      <vt:lpstr>Strategie Wasserkraft Kanton Wallis Modell A: Gemeinden – Kanton</vt:lpstr>
      <vt:lpstr>Strategie Wasserkraft Kanton Wallis Modell B: Gemeinsame Kraftwerkgesellschaft (GKW)</vt:lpstr>
      <vt:lpstr>Strategie Wasserkraft Kanton Wallis Modell C: Beteiligungsgesellschaft BG</vt:lpstr>
      <vt:lpstr>Diskussion Heimfallmodelle</vt:lpstr>
      <vt:lpstr>Arbeitsgruppe Oberwalliser Gemeinden</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Entschliessung der Oberwalliser Gemeinden  zur Strategie Wasserkraft Wallis vom 23.04.2012</vt:lpstr>
      <vt:lpstr>Stand Beschlüsse der Gemeinden</vt:lpstr>
      <vt:lpstr>Stand Beschlüsse der regionalen EVU</vt:lpstr>
      <vt:lpstr>5. Spotlights Strommarkt</vt:lpstr>
      <vt:lpstr>Folie 40</vt:lpstr>
      <vt:lpstr>Folie 41</vt:lpstr>
      <vt:lpstr>Folie 42</vt:lpstr>
      <vt:lpstr>Folie 43</vt:lpstr>
      <vt:lpstr>Folie 44</vt:lpstr>
      <vt:lpstr>Folie 45</vt:lpstr>
      <vt:lpstr>6. Fragen / Diskussion</vt:lpstr>
    </vt:vector>
  </TitlesOfParts>
  <Company>EnAlpin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Energiepolitik Wallis</dc:title>
  <dc:creator>Mangisch Christian - Visp</dc:creator>
  <cp:lastModifiedBy>babgottspo</cp:lastModifiedBy>
  <cp:revision>64</cp:revision>
  <dcterms:created xsi:type="dcterms:W3CDTF">2013-03-27T07:10:42Z</dcterms:created>
  <dcterms:modified xsi:type="dcterms:W3CDTF">2013-04-09T16:48:28Z</dcterms:modified>
</cp:coreProperties>
</file>