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26"/>
  </p:notesMasterIdLst>
  <p:handoutMasterIdLst>
    <p:handoutMasterId r:id="rId27"/>
  </p:handoutMasterIdLst>
  <p:sldIdLst>
    <p:sldId id="379" r:id="rId2"/>
    <p:sldId id="380" r:id="rId3"/>
    <p:sldId id="384" r:id="rId4"/>
    <p:sldId id="401" r:id="rId5"/>
    <p:sldId id="396" r:id="rId6"/>
    <p:sldId id="389" r:id="rId7"/>
    <p:sldId id="395" r:id="rId8"/>
    <p:sldId id="402" r:id="rId9"/>
    <p:sldId id="391" r:id="rId10"/>
    <p:sldId id="403" r:id="rId11"/>
    <p:sldId id="404" r:id="rId12"/>
    <p:sldId id="405" r:id="rId13"/>
    <p:sldId id="406" r:id="rId14"/>
    <p:sldId id="407" r:id="rId15"/>
    <p:sldId id="408" r:id="rId16"/>
    <p:sldId id="392" r:id="rId17"/>
    <p:sldId id="398" r:id="rId18"/>
    <p:sldId id="399" r:id="rId19"/>
    <p:sldId id="400" r:id="rId20"/>
    <p:sldId id="393" r:id="rId21"/>
    <p:sldId id="409" r:id="rId22"/>
    <p:sldId id="410" r:id="rId23"/>
    <p:sldId id="386" r:id="rId24"/>
    <p:sldId id="387" r:id="rId25"/>
  </p:sldIdLst>
  <p:sldSz cx="9144000" cy="6858000" type="screen4x3"/>
  <p:notesSz cx="6797675" cy="9926638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CFCF"/>
    <a:srgbClr val="005BAB"/>
    <a:srgbClr val="EC008C"/>
    <a:srgbClr val="8CC635"/>
    <a:srgbClr val="F7931E"/>
    <a:srgbClr val="A7A9AC"/>
    <a:srgbClr val="6C8CC7"/>
    <a:srgbClr val="F287B7"/>
    <a:srgbClr val="B9D989"/>
    <a:srgbClr val="FCBB7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681" autoAdjust="0"/>
    <p:restoredTop sz="71370" autoAdjust="0"/>
  </p:normalViewPr>
  <p:slideViewPr>
    <p:cSldViewPr>
      <p:cViewPr>
        <p:scale>
          <a:sx n="100" d="100"/>
          <a:sy n="100" d="100"/>
        </p:scale>
        <p:origin x="-948" y="84"/>
      </p:cViewPr>
      <p:guideLst>
        <p:guide orient="horz" pos="5"/>
        <p:guide pos="5759"/>
      </p:guideLst>
    </p:cSldViewPr>
  </p:slideViewPr>
  <p:outlineViewPr>
    <p:cViewPr>
      <p:scale>
        <a:sx n="33" d="100"/>
        <a:sy n="33" d="100"/>
      </p:scale>
      <p:origin x="0" y="24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84" y="-102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5364CC-7E92-4FA4-805A-B801EA5A75C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0AE47CB3-B2EB-41C4-9CBC-CBF2425332EC}">
      <dgm:prSet phldrT="[Text]"/>
      <dgm:spPr/>
      <dgm:t>
        <a:bodyPr/>
        <a:lstStyle/>
        <a:p>
          <a:r>
            <a:rPr lang="de-CH" dirty="0" smtClean="0"/>
            <a:t>2 Ertragspfeiler</a:t>
          </a:r>
          <a:endParaRPr lang="de-CH" dirty="0"/>
        </a:p>
      </dgm:t>
    </dgm:pt>
    <dgm:pt modelId="{F99C4CEF-C065-4C9E-B795-4BAFDF5DC6E7}" type="parTrans" cxnId="{B1F1BDE8-AB00-48C5-A616-9323BA0762C1}">
      <dgm:prSet/>
      <dgm:spPr/>
      <dgm:t>
        <a:bodyPr/>
        <a:lstStyle/>
        <a:p>
          <a:endParaRPr lang="de-CH"/>
        </a:p>
      </dgm:t>
    </dgm:pt>
    <dgm:pt modelId="{03CBB954-AC35-4474-BE08-B6EE1075B0C6}" type="sibTrans" cxnId="{B1F1BDE8-AB00-48C5-A616-9323BA0762C1}">
      <dgm:prSet/>
      <dgm:spPr/>
      <dgm:t>
        <a:bodyPr/>
        <a:lstStyle/>
        <a:p>
          <a:endParaRPr lang="de-CH"/>
        </a:p>
      </dgm:t>
    </dgm:pt>
    <dgm:pt modelId="{1B593579-21A7-4667-BC35-93FB2E494FB3}">
      <dgm:prSet phldrT="[Text]"/>
      <dgm:spPr/>
      <dgm:t>
        <a:bodyPr/>
        <a:lstStyle/>
        <a:p>
          <a:r>
            <a:rPr lang="de-CH" dirty="0" smtClean="0"/>
            <a:t>CHW-Geschäft</a:t>
          </a:r>
          <a:endParaRPr lang="de-CH" dirty="0"/>
        </a:p>
      </dgm:t>
    </dgm:pt>
    <dgm:pt modelId="{D236EAF8-B0CC-478C-9D5B-EA77C80FD1E7}" type="parTrans" cxnId="{3314A0B0-3C6B-4E9B-829F-EF536E9E5652}">
      <dgm:prSet/>
      <dgm:spPr/>
      <dgm:t>
        <a:bodyPr/>
        <a:lstStyle/>
        <a:p>
          <a:endParaRPr lang="de-CH"/>
        </a:p>
      </dgm:t>
    </dgm:pt>
    <dgm:pt modelId="{3AA63D9E-F6E9-4A13-AA7D-F1E7AB121C0D}" type="sibTrans" cxnId="{3314A0B0-3C6B-4E9B-829F-EF536E9E5652}">
      <dgm:prSet/>
      <dgm:spPr/>
      <dgm:t>
        <a:bodyPr/>
        <a:lstStyle/>
        <a:p>
          <a:endParaRPr lang="de-CH"/>
        </a:p>
      </dgm:t>
    </dgm:pt>
    <dgm:pt modelId="{30AD8DEB-44CE-4BF9-8ECF-20FC94F20340}">
      <dgm:prSet phldrT="[Text]"/>
      <dgm:spPr/>
      <dgm:t>
        <a:bodyPr/>
        <a:lstStyle/>
        <a:p>
          <a:r>
            <a:rPr lang="de-CH" dirty="0" smtClean="0"/>
            <a:t>CHF-Geschäft</a:t>
          </a:r>
          <a:endParaRPr lang="de-CH" dirty="0"/>
        </a:p>
      </dgm:t>
    </dgm:pt>
    <dgm:pt modelId="{FEC941E3-3041-4188-B7CD-14ED107CD077}" type="parTrans" cxnId="{74A43F56-5AFD-4956-BCB0-AF96EC898884}">
      <dgm:prSet/>
      <dgm:spPr/>
      <dgm:t>
        <a:bodyPr/>
        <a:lstStyle/>
        <a:p>
          <a:endParaRPr lang="de-CH"/>
        </a:p>
      </dgm:t>
    </dgm:pt>
    <dgm:pt modelId="{6A290758-940D-492A-9F36-1A3A8A30C765}" type="sibTrans" cxnId="{74A43F56-5AFD-4956-BCB0-AF96EC898884}">
      <dgm:prSet/>
      <dgm:spPr/>
      <dgm:t>
        <a:bodyPr/>
        <a:lstStyle/>
        <a:p>
          <a:endParaRPr lang="de-CH"/>
        </a:p>
      </dgm:t>
    </dgm:pt>
    <dgm:pt modelId="{400212A8-1433-473E-9CC3-6E50EBEFC4D4}" type="pres">
      <dgm:prSet presAssocID="{365364CC-7E92-4FA4-805A-B801EA5A75C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627CBE2F-E6A8-454E-A325-99BCF4FD23F5}" type="pres">
      <dgm:prSet presAssocID="{0AE47CB3-B2EB-41C4-9CBC-CBF2425332EC}" presName="roof" presStyleLbl="dkBgShp" presStyleIdx="0" presStyleCnt="2"/>
      <dgm:spPr/>
      <dgm:t>
        <a:bodyPr/>
        <a:lstStyle/>
        <a:p>
          <a:endParaRPr lang="de-CH"/>
        </a:p>
      </dgm:t>
    </dgm:pt>
    <dgm:pt modelId="{3954DBED-6FA6-40BC-AB73-3B84BD787C75}" type="pres">
      <dgm:prSet presAssocID="{0AE47CB3-B2EB-41C4-9CBC-CBF2425332EC}" presName="pillars" presStyleCnt="0"/>
      <dgm:spPr/>
    </dgm:pt>
    <dgm:pt modelId="{75DDF812-FD68-43CF-954A-44671CC5A3C9}" type="pres">
      <dgm:prSet presAssocID="{0AE47CB3-B2EB-41C4-9CBC-CBF2425332EC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1C266920-BF2D-4597-B4B1-1D83DB1D9D85}" type="pres">
      <dgm:prSet presAssocID="{30AD8DEB-44CE-4BF9-8ECF-20FC94F20340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F5808667-1C59-4E30-B7D9-BB8AF4C647F7}" type="pres">
      <dgm:prSet presAssocID="{0AE47CB3-B2EB-41C4-9CBC-CBF2425332EC}" presName="base" presStyleLbl="dkBgShp" presStyleIdx="1" presStyleCnt="2"/>
      <dgm:spPr/>
    </dgm:pt>
  </dgm:ptLst>
  <dgm:cxnLst>
    <dgm:cxn modelId="{D736AD72-4619-45EE-90C9-250DC150FB66}" type="presOf" srcId="{365364CC-7E92-4FA4-805A-B801EA5A75CB}" destId="{400212A8-1433-473E-9CC3-6E50EBEFC4D4}" srcOrd="0" destOrd="0" presId="urn:microsoft.com/office/officeart/2005/8/layout/hList3"/>
    <dgm:cxn modelId="{3314A0B0-3C6B-4E9B-829F-EF536E9E5652}" srcId="{0AE47CB3-B2EB-41C4-9CBC-CBF2425332EC}" destId="{1B593579-21A7-4667-BC35-93FB2E494FB3}" srcOrd="0" destOrd="0" parTransId="{D236EAF8-B0CC-478C-9D5B-EA77C80FD1E7}" sibTransId="{3AA63D9E-F6E9-4A13-AA7D-F1E7AB121C0D}"/>
    <dgm:cxn modelId="{74A43F56-5AFD-4956-BCB0-AF96EC898884}" srcId="{0AE47CB3-B2EB-41C4-9CBC-CBF2425332EC}" destId="{30AD8DEB-44CE-4BF9-8ECF-20FC94F20340}" srcOrd="1" destOrd="0" parTransId="{FEC941E3-3041-4188-B7CD-14ED107CD077}" sibTransId="{6A290758-940D-492A-9F36-1A3A8A30C765}"/>
    <dgm:cxn modelId="{DEBB4E3E-EB23-4625-8C7A-6779A29BB735}" type="presOf" srcId="{30AD8DEB-44CE-4BF9-8ECF-20FC94F20340}" destId="{1C266920-BF2D-4597-B4B1-1D83DB1D9D85}" srcOrd="0" destOrd="0" presId="urn:microsoft.com/office/officeart/2005/8/layout/hList3"/>
    <dgm:cxn modelId="{6DD54E78-0426-4724-81D7-5E7DD55CC8A2}" type="presOf" srcId="{1B593579-21A7-4667-BC35-93FB2E494FB3}" destId="{75DDF812-FD68-43CF-954A-44671CC5A3C9}" srcOrd="0" destOrd="0" presId="urn:microsoft.com/office/officeart/2005/8/layout/hList3"/>
    <dgm:cxn modelId="{B1F1BDE8-AB00-48C5-A616-9323BA0762C1}" srcId="{365364CC-7E92-4FA4-805A-B801EA5A75CB}" destId="{0AE47CB3-B2EB-41C4-9CBC-CBF2425332EC}" srcOrd="0" destOrd="0" parTransId="{F99C4CEF-C065-4C9E-B795-4BAFDF5DC6E7}" sibTransId="{03CBB954-AC35-4474-BE08-B6EE1075B0C6}"/>
    <dgm:cxn modelId="{EFE09352-B749-4402-941B-9C59C1D90281}" type="presOf" srcId="{0AE47CB3-B2EB-41C4-9CBC-CBF2425332EC}" destId="{627CBE2F-E6A8-454E-A325-99BCF4FD23F5}" srcOrd="0" destOrd="0" presId="urn:microsoft.com/office/officeart/2005/8/layout/hList3"/>
    <dgm:cxn modelId="{9D9B9464-C589-404F-BD96-EB97406B51F2}" type="presParOf" srcId="{400212A8-1433-473E-9CC3-6E50EBEFC4D4}" destId="{627CBE2F-E6A8-454E-A325-99BCF4FD23F5}" srcOrd="0" destOrd="0" presId="urn:microsoft.com/office/officeart/2005/8/layout/hList3"/>
    <dgm:cxn modelId="{4C53686B-DD6E-4546-9C5B-364B1EFA4B31}" type="presParOf" srcId="{400212A8-1433-473E-9CC3-6E50EBEFC4D4}" destId="{3954DBED-6FA6-40BC-AB73-3B84BD787C75}" srcOrd="1" destOrd="0" presId="urn:microsoft.com/office/officeart/2005/8/layout/hList3"/>
    <dgm:cxn modelId="{F13EC146-84EC-443F-8EFD-6780DD7DD930}" type="presParOf" srcId="{3954DBED-6FA6-40BC-AB73-3B84BD787C75}" destId="{75DDF812-FD68-43CF-954A-44671CC5A3C9}" srcOrd="0" destOrd="0" presId="urn:microsoft.com/office/officeart/2005/8/layout/hList3"/>
    <dgm:cxn modelId="{D88A0997-23F3-4388-98A6-C85C2E566427}" type="presParOf" srcId="{3954DBED-6FA6-40BC-AB73-3B84BD787C75}" destId="{1C266920-BF2D-4597-B4B1-1D83DB1D9D85}" srcOrd="1" destOrd="0" presId="urn:microsoft.com/office/officeart/2005/8/layout/hList3"/>
    <dgm:cxn modelId="{54E9D883-AFA0-4E24-A3C2-D69DB4E60D00}" type="presParOf" srcId="{400212A8-1433-473E-9CC3-6E50EBEFC4D4}" destId="{F5808667-1C59-4E30-B7D9-BB8AF4C647F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5364CC-7E92-4FA4-805A-B801EA5A75C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0AE47CB3-B2EB-41C4-9CBC-CBF2425332EC}">
      <dgm:prSet phldrT="[Text]"/>
      <dgm:spPr/>
      <dgm:t>
        <a:bodyPr/>
        <a:lstStyle/>
        <a:p>
          <a:r>
            <a:rPr lang="de-CH" dirty="0" smtClean="0"/>
            <a:t>2-Säulenprinzip</a:t>
          </a:r>
          <a:endParaRPr lang="de-CH" dirty="0"/>
        </a:p>
      </dgm:t>
    </dgm:pt>
    <dgm:pt modelId="{F99C4CEF-C065-4C9E-B795-4BAFDF5DC6E7}" type="parTrans" cxnId="{B1F1BDE8-AB00-48C5-A616-9323BA0762C1}">
      <dgm:prSet/>
      <dgm:spPr/>
      <dgm:t>
        <a:bodyPr/>
        <a:lstStyle/>
        <a:p>
          <a:endParaRPr lang="de-CH"/>
        </a:p>
      </dgm:t>
    </dgm:pt>
    <dgm:pt modelId="{03CBB954-AC35-4474-BE08-B6EE1075B0C6}" type="sibTrans" cxnId="{B1F1BDE8-AB00-48C5-A616-9323BA0762C1}">
      <dgm:prSet/>
      <dgm:spPr/>
      <dgm:t>
        <a:bodyPr/>
        <a:lstStyle/>
        <a:p>
          <a:endParaRPr lang="de-CH"/>
        </a:p>
      </dgm:t>
    </dgm:pt>
    <dgm:pt modelId="{1B593579-21A7-4667-BC35-93FB2E494FB3}">
      <dgm:prSet phldrT="[Text]"/>
      <dgm:spPr/>
      <dgm:t>
        <a:bodyPr/>
        <a:lstStyle/>
        <a:p>
          <a:r>
            <a:rPr lang="de-CH" dirty="0" smtClean="0"/>
            <a:t>Einnahmen</a:t>
          </a:r>
          <a:endParaRPr lang="de-CH" dirty="0"/>
        </a:p>
      </dgm:t>
    </dgm:pt>
    <dgm:pt modelId="{D236EAF8-B0CC-478C-9D5B-EA77C80FD1E7}" type="parTrans" cxnId="{3314A0B0-3C6B-4E9B-829F-EF536E9E5652}">
      <dgm:prSet/>
      <dgm:spPr/>
      <dgm:t>
        <a:bodyPr/>
        <a:lstStyle/>
        <a:p>
          <a:endParaRPr lang="de-CH"/>
        </a:p>
      </dgm:t>
    </dgm:pt>
    <dgm:pt modelId="{3AA63D9E-F6E9-4A13-AA7D-F1E7AB121C0D}" type="sibTrans" cxnId="{3314A0B0-3C6B-4E9B-829F-EF536E9E5652}">
      <dgm:prSet/>
      <dgm:spPr/>
      <dgm:t>
        <a:bodyPr/>
        <a:lstStyle/>
        <a:p>
          <a:endParaRPr lang="de-CH"/>
        </a:p>
      </dgm:t>
    </dgm:pt>
    <dgm:pt modelId="{30AD8DEB-44CE-4BF9-8ECF-20FC94F20340}">
      <dgm:prSet phldrT="[Text]"/>
      <dgm:spPr/>
      <dgm:t>
        <a:bodyPr/>
        <a:lstStyle/>
        <a:p>
          <a:r>
            <a:rPr lang="de-CH" dirty="0" smtClean="0"/>
            <a:t>Ausgaben</a:t>
          </a:r>
          <a:endParaRPr lang="de-CH" dirty="0"/>
        </a:p>
      </dgm:t>
    </dgm:pt>
    <dgm:pt modelId="{FEC941E3-3041-4188-B7CD-14ED107CD077}" type="parTrans" cxnId="{74A43F56-5AFD-4956-BCB0-AF96EC898884}">
      <dgm:prSet/>
      <dgm:spPr/>
      <dgm:t>
        <a:bodyPr/>
        <a:lstStyle/>
        <a:p>
          <a:endParaRPr lang="de-CH"/>
        </a:p>
      </dgm:t>
    </dgm:pt>
    <dgm:pt modelId="{6A290758-940D-492A-9F36-1A3A8A30C765}" type="sibTrans" cxnId="{74A43F56-5AFD-4956-BCB0-AF96EC898884}">
      <dgm:prSet/>
      <dgm:spPr/>
      <dgm:t>
        <a:bodyPr/>
        <a:lstStyle/>
        <a:p>
          <a:endParaRPr lang="de-CH"/>
        </a:p>
      </dgm:t>
    </dgm:pt>
    <dgm:pt modelId="{400212A8-1433-473E-9CC3-6E50EBEFC4D4}" type="pres">
      <dgm:prSet presAssocID="{365364CC-7E92-4FA4-805A-B801EA5A75C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627CBE2F-E6A8-454E-A325-99BCF4FD23F5}" type="pres">
      <dgm:prSet presAssocID="{0AE47CB3-B2EB-41C4-9CBC-CBF2425332EC}" presName="roof" presStyleLbl="dkBgShp" presStyleIdx="0" presStyleCnt="2"/>
      <dgm:spPr/>
      <dgm:t>
        <a:bodyPr/>
        <a:lstStyle/>
        <a:p>
          <a:endParaRPr lang="de-CH"/>
        </a:p>
      </dgm:t>
    </dgm:pt>
    <dgm:pt modelId="{3954DBED-6FA6-40BC-AB73-3B84BD787C75}" type="pres">
      <dgm:prSet presAssocID="{0AE47CB3-B2EB-41C4-9CBC-CBF2425332EC}" presName="pillars" presStyleCnt="0"/>
      <dgm:spPr/>
    </dgm:pt>
    <dgm:pt modelId="{75DDF812-FD68-43CF-954A-44671CC5A3C9}" type="pres">
      <dgm:prSet presAssocID="{0AE47CB3-B2EB-41C4-9CBC-CBF2425332EC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1C266920-BF2D-4597-B4B1-1D83DB1D9D85}" type="pres">
      <dgm:prSet presAssocID="{30AD8DEB-44CE-4BF9-8ECF-20FC94F20340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F5808667-1C59-4E30-B7D9-BB8AF4C647F7}" type="pres">
      <dgm:prSet presAssocID="{0AE47CB3-B2EB-41C4-9CBC-CBF2425332EC}" presName="base" presStyleLbl="dkBgShp" presStyleIdx="1" presStyleCnt="2"/>
      <dgm:spPr/>
    </dgm:pt>
  </dgm:ptLst>
  <dgm:cxnLst>
    <dgm:cxn modelId="{EDFD1FB3-AABA-4DB4-8DB8-7CE38FBF811F}" type="presOf" srcId="{30AD8DEB-44CE-4BF9-8ECF-20FC94F20340}" destId="{1C266920-BF2D-4597-B4B1-1D83DB1D9D85}" srcOrd="0" destOrd="0" presId="urn:microsoft.com/office/officeart/2005/8/layout/hList3"/>
    <dgm:cxn modelId="{3314A0B0-3C6B-4E9B-829F-EF536E9E5652}" srcId="{0AE47CB3-B2EB-41C4-9CBC-CBF2425332EC}" destId="{1B593579-21A7-4667-BC35-93FB2E494FB3}" srcOrd="0" destOrd="0" parTransId="{D236EAF8-B0CC-478C-9D5B-EA77C80FD1E7}" sibTransId="{3AA63D9E-F6E9-4A13-AA7D-F1E7AB121C0D}"/>
    <dgm:cxn modelId="{74A43F56-5AFD-4956-BCB0-AF96EC898884}" srcId="{0AE47CB3-B2EB-41C4-9CBC-CBF2425332EC}" destId="{30AD8DEB-44CE-4BF9-8ECF-20FC94F20340}" srcOrd="1" destOrd="0" parTransId="{FEC941E3-3041-4188-B7CD-14ED107CD077}" sibTransId="{6A290758-940D-492A-9F36-1A3A8A30C765}"/>
    <dgm:cxn modelId="{09FFF4D4-C1C1-4D0E-8DD7-73D8EE0A51B9}" type="presOf" srcId="{0AE47CB3-B2EB-41C4-9CBC-CBF2425332EC}" destId="{627CBE2F-E6A8-454E-A325-99BCF4FD23F5}" srcOrd="0" destOrd="0" presId="urn:microsoft.com/office/officeart/2005/8/layout/hList3"/>
    <dgm:cxn modelId="{6E5E2413-44D5-43A8-82E4-DC8A12A48248}" type="presOf" srcId="{1B593579-21A7-4667-BC35-93FB2E494FB3}" destId="{75DDF812-FD68-43CF-954A-44671CC5A3C9}" srcOrd="0" destOrd="0" presId="urn:microsoft.com/office/officeart/2005/8/layout/hList3"/>
    <dgm:cxn modelId="{3D6A8DFF-2582-4974-A40A-2C8AEC837575}" type="presOf" srcId="{365364CC-7E92-4FA4-805A-B801EA5A75CB}" destId="{400212A8-1433-473E-9CC3-6E50EBEFC4D4}" srcOrd="0" destOrd="0" presId="urn:microsoft.com/office/officeart/2005/8/layout/hList3"/>
    <dgm:cxn modelId="{B1F1BDE8-AB00-48C5-A616-9323BA0762C1}" srcId="{365364CC-7E92-4FA4-805A-B801EA5A75CB}" destId="{0AE47CB3-B2EB-41C4-9CBC-CBF2425332EC}" srcOrd="0" destOrd="0" parTransId="{F99C4CEF-C065-4C9E-B795-4BAFDF5DC6E7}" sibTransId="{03CBB954-AC35-4474-BE08-B6EE1075B0C6}"/>
    <dgm:cxn modelId="{D1B5677C-9774-4729-89CA-2D0CF0D28297}" type="presParOf" srcId="{400212A8-1433-473E-9CC3-6E50EBEFC4D4}" destId="{627CBE2F-E6A8-454E-A325-99BCF4FD23F5}" srcOrd="0" destOrd="0" presId="urn:microsoft.com/office/officeart/2005/8/layout/hList3"/>
    <dgm:cxn modelId="{1454E91E-338A-445C-A898-FCCC7D7BBC41}" type="presParOf" srcId="{400212A8-1433-473E-9CC3-6E50EBEFC4D4}" destId="{3954DBED-6FA6-40BC-AB73-3B84BD787C75}" srcOrd="1" destOrd="0" presId="urn:microsoft.com/office/officeart/2005/8/layout/hList3"/>
    <dgm:cxn modelId="{D86100C8-EA8B-444E-915F-F7196BAD972C}" type="presParOf" srcId="{3954DBED-6FA6-40BC-AB73-3B84BD787C75}" destId="{75DDF812-FD68-43CF-954A-44671CC5A3C9}" srcOrd="0" destOrd="0" presId="urn:microsoft.com/office/officeart/2005/8/layout/hList3"/>
    <dgm:cxn modelId="{B223AD57-60D4-458C-A40B-E308CA77E189}" type="presParOf" srcId="{3954DBED-6FA6-40BC-AB73-3B84BD787C75}" destId="{1C266920-BF2D-4597-B4B1-1D83DB1D9D85}" srcOrd="1" destOrd="0" presId="urn:microsoft.com/office/officeart/2005/8/layout/hList3"/>
    <dgm:cxn modelId="{4A24B5E8-064C-4819-91BA-204104AA56A7}" type="presParOf" srcId="{400212A8-1433-473E-9CC3-6E50EBEFC4D4}" destId="{F5808667-1C59-4E30-B7D9-BB8AF4C647F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7CBE2F-E6A8-454E-A325-99BCF4FD23F5}">
      <dsp:nvSpPr>
        <dsp:cNvPr id="0" name=""/>
        <dsp:cNvSpPr/>
      </dsp:nvSpPr>
      <dsp:spPr>
        <a:xfrm>
          <a:off x="0" y="0"/>
          <a:ext cx="8372475" cy="158162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6500" kern="1200" dirty="0" smtClean="0"/>
            <a:t>2 Ertragspfeiler</a:t>
          </a:r>
          <a:endParaRPr lang="de-CH" sz="6500" kern="1200" dirty="0"/>
        </a:p>
      </dsp:txBody>
      <dsp:txXfrm>
        <a:off x="0" y="0"/>
        <a:ext cx="8372475" cy="1581626"/>
      </dsp:txXfrm>
    </dsp:sp>
    <dsp:sp modelId="{75DDF812-FD68-43CF-954A-44671CC5A3C9}">
      <dsp:nvSpPr>
        <dsp:cNvPr id="0" name=""/>
        <dsp:cNvSpPr/>
      </dsp:nvSpPr>
      <dsp:spPr>
        <a:xfrm>
          <a:off x="0" y="1581626"/>
          <a:ext cx="4186237" cy="33214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6500" kern="1200" dirty="0" smtClean="0"/>
            <a:t>CHW-Geschäft</a:t>
          </a:r>
          <a:endParaRPr lang="de-CH" sz="6500" kern="1200" dirty="0"/>
        </a:p>
      </dsp:txBody>
      <dsp:txXfrm>
        <a:off x="0" y="1581626"/>
        <a:ext cx="4186237" cy="3321414"/>
      </dsp:txXfrm>
    </dsp:sp>
    <dsp:sp modelId="{1C266920-BF2D-4597-B4B1-1D83DB1D9D85}">
      <dsp:nvSpPr>
        <dsp:cNvPr id="0" name=""/>
        <dsp:cNvSpPr/>
      </dsp:nvSpPr>
      <dsp:spPr>
        <a:xfrm>
          <a:off x="4186237" y="1581626"/>
          <a:ext cx="4186237" cy="33214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6500" kern="1200" dirty="0" smtClean="0"/>
            <a:t>CHF-Geschäft</a:t>
          </a:r>
          <a:endParaRPr lang="de-CH" sz="6500" kern="1200" dirty="0"/>
        </a:p>
      </dsp:txBody>
      <dsp:txXfrm>
        <a:off x="4186237" y="1581626"/>
        <a:ext cx="4186237" cy="3321414"/>
      </dsp:txXfrm>
    </dsp:sp>
    <dsp:sp modelId="{F5808667-1C59-4E30-B7D9-BB8AF4C647F7}">
      <dsp:nvSpPr>
        <dsp:cNvPr id="0" name=""/>
        <dsp:cNvSpPr/>
      </dsp:nvSpPr>
      <dsp:spPr>
        <a:xfrm>
          <a:off x="0" y="4903040"/>
          <a:ext cx="8372475" cy="36904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7CBE2F-E6A8-454E-A325-99BCF4FD23F5}">
      <dsp:nvSpPr>
        <dsp:cNvPr id="0" name=""/>
        <dsp:cNvSpPr/>
      </dsp:nvSpPr>
      <dsp:spPr>
        <a:xfrm>
          <a:off x="0" y="0"/>
          <a:ext cx="8372475" cy="158162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6500" kern="1200" dirty="0" smtClean="0"/>
            <a:t>2-Säulenprinzip</a:t>
          </a:r>
          <a:endParaRPr lang="de-CH" sz="6500" kern="1200" dirty="0"/>
        </a:p>
      </dsp:txBody>
      <dsp:txXfrm>
        <a:off x="0" y="0"/>
        <a:ext cx="8372475" cy="1581626"/>
      </dsp:txXfrm>
    </dsp:sp>
    <dsp:sp modelId="{75DDF812-FD68-43CF-954A-44671CC5A3C9}">
      <dsp:nvSpPr>
        <dsp:cNvPr id="0" name=""/>
        <dsp:cNvSpPr/>
      </dsp:nvSpPr>
      <dsp:spPr>
        <a:xfrm>
          <a:off x="0" y="1581626"/>
          <a:ext cx="4186237" cy="33214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5800" kern="1200" dirty="0" smtClean="0"/>
            <a:t>Einnahmen</a:t>
          </a:r>
          <a:endParaRPr lang="de-CH" sz="5800" kern="1200" dirty="0"/>
        </a:p>
      </dsp:txBody>
      <dsp:txXfrm>
        <a:off x="0" y="1581626"/>
        <a:ext cx="4186237" cy="3321414"/>
      </dsp:txXfrm>
    </dsp:sp>
    <dsp:sp modelId="{1C266920-BF2D-4597-B4B1-1D83DB1D9D85}">
      <dsp:nvSpPr>
        <dsp:cNvPr id="0" name=""/>
        <dsp:cNvSpPr/>
      </dsp:nvSpPr>
      <dsp:spPr>
        <a:xfrm>
          <a:off x="4186237" y="1581626"/>
          <a:ext cx="4186237" cy="33214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5800" kern="1200" dirty="0" smtClean="0"/>
            <a:t>Ausgaben</a:t>
          </a:r>
          <a:endParaRPr lang="de-CH" sz="5800" kern="1200" dirty="0"/>
        </a:p>
      </dsp:txBody>
      <dsp:txXfrm>
        <a:off x="4186237" y="1581626"/>
        <a:ext cx="4186237" cy="3321414"/>
      </dsp:txXfrm>
    </dsp:sp>
    <dsp:sp modelId="{F5808667-1C59-4E30-B7D9-BB8AF4C647F7}">
      <dsp:nvSpPr>
        <dsp:cNvPr id="0" name=""/>
        <dsp:cNvSpPr/>
      </dsp:nvSpPr>
      <dsp:spPr>
        <a:xfrm>
          <a:off x="0" y="4903040"/>
          <a:ext cx="8372475" cy="36904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A428CDF-4097-4036-A651-09DB390ABB76}" type="datetimeFigureOut">
              <a:rPr lang="de-CH" sz="900"/>
              <a:pPr>
                <a:defRPr/>
              </a:pPr>
              <a:t>20.11.2014</a:t>
            </a:fld>
            <a:endParaRPr lang="de-CH" sz="9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94E5E77-9098-480D-B60E-D53F113BABE3}" type="slidenum">
              <a:rPr lang="de-CH" sz="900"/>
              <a:pPr>
                <a:defRPr/>
              </a:pPr>
              <a:t>‹Nr.›</a:t>
            </a:fld>
            <a:endParaRPr lang="de-CH" sz="9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559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13151" y="0"/>
            <a:ext cx="318452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2625" y="604838"/>
            <a:ext cx="5360988" cy="4019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6225" y="4714875"/>
            <a:ext cx="5357850" cy="460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dirty="0" smtClean="0"/>
              <a:t>Klicken Sie, um die Formate des Vorlagentextes zu bearbeiten</a:t>
            </a:r>
          </a:p>
          <a:p>
            <a:pPr lvl="1"/>
            <a:r>
              <a:rPr lang="de-CH" noProof="0" dirty="0" smtClean="0"/>
              <a:t>Zweite Ebene</a:t>
            </a:r>
          </a:p>
          <a:p>
            <a:pPr lvl="2"/>
            <a:r>
              <a:rPr lang="de-CH" noProof="0" dirty="0" smtClean="0"/>
              <a:t>Dritte Ebene</a:t>
            </a:r>
          </a:p>
          <a:p>
            <a:pPr lvl="3"/>
            <a:r>
              <a:rPr lang="de-CH" noProof="0" dirty="0" smtClean="0"/>
              <a:t>Vierte Ebene</a:t>
            </a:r>
          </a:p>
          <a:p>
            <a:pPr lvl="4"/>
            <a:r>
              <a:rPr lang="de-CH" noProof="0" dirty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" y="9429750"/>
            <a:ext cx="3255961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470275" y="9429750"/>
            <a:ext cx="3327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1DDC4312-1431-452E-B832-211BA763EEA6}" type="slidenum">
              <a:rPr lang="de-CH" smtClean="0"/>
              <a:pPr>
                <a:defRPr/>
              </a:pPr>
              <a:t>‹Nr.›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80975" indent="-180975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360363" indent="-180975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tabLst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541338" indent="-192088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722313" indent="-179388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901700" indent="-179388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tabLst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C4312-1431-452E-B832-211BA763EEA6}" type="slidenum">
              <a:rPr lang="de-CH" smtClean="0"/>
              <a:pPr>
                <a:defRPr/>
              </a:pPr>
              <a:t>1</a:t>
            </a:fld>
            <a:endParaRPr lang="de-CH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C4312-1431-452E-B832-211BA763EEA6}" type="slidenum">
              <a:rPr lang="de-CH" smtClean="0"/>
              <a:pPr>
                <a:defRPr/>
              </a:pPr>
              <a:t>2</a:t>
            </a:fld>
            <a:endParaRPr lang="de-CH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C4312-1431-452E-B832-211BA763EEA6}" type="slidenum">
              <a:rPr lang="de-CH" smtClean="0"/>
              <a:pPr>
                <a:defRPr/>
              </a:pPr>
              <a:t>3</a:t>
            </a:fld>
            <a:endParaRPr lang="de-CH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C4312-1431-452E-B832-211BA763EEA6}" type="slidenum">
              <a:rPr lang="de-CH" smtClean="0"/>
              <a:pPr>
                <a:defRPr/>
              </a:pPr>
              <a:t>4</a:t>
            </a:fld>
            <a:endParaRPr lang="de-CH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C4312-1431-452E-B832-211BA763EEA6}" type="slidenum">
              <a:rPr lang="de-CH" smtClean="0"/>
              <a:pPr>
                <a:defRPr/>
              </a:pPr>
              <a:t>5</a:t>
            </a:fld>
            <a:endParaRPr lang="de-CH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385763" y="1223963"/>
            <a:ext cx="8362951" cy="2195518"/>
          </a:xfrm>
          <a:prstGeom prst="rect">
            <a:avLst/>
          </a:prstGeom>
        </p:spPr>
        <p:txBody>
          <a:bodyPr lIns="0" rIns="0" anchor="b"/>
          <a:lstStyle>
            <a:lvl1pPr marL="0" indent="0" algn="l">
              <a:defRPr lang="de-CH" sz="4000" kern="1200" cap="all" baseline="0" dirty="0" smtClean="0">
                <a:solidFill>
                  <a:srgbClr val="005BA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0" hasCustomPrompt="1"/>
          </p:nvPr>
        </p:nvSpPr>
        <p:spPr>
          <a:xfrm>
            <a:off x="393700" y="3616325"/>
            <a:ext cx="8356600" cy="1200150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2200"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2200"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2pPr>
            <a:lvl3pPr>
              <a:buFontTx/>
              <a:buNone/>
              <a:defRPr sz="2200"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3pPr>
            <a:lvl4pPr>
              <a:buFontTx/>
              <a:buNone/>
              <a:defRPr sz="2200"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4pPr>
            <a:lvl5pPr>
              <a:buFontTx/>
              <a:buNone/>
              <a:defRPr sz="2200"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Untertitel durch Klicken hinzufügen</a:t>
            </a:r>
            <a:endParaRPr lang="de-CH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385767" y="6565901"/>
            <a:ext cx="674684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de-DE" sz="900" kern="120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eaLnBrk="0" hangingPunct="0">
              <a:defRPr/>
            </a:pPr>
            <a:fld id="{C9250E40-3E40-4EC6-9829-32AF22E03D71}" type="datetime1">
              <a:rPr lang="de-CH" smtClean="0"/>
              <a:pPr eaLnBrk="0" hangingPunct="0">
                <a:defRPr/>
              </a:pPr>
              <a:t>20.11.2014</a:t>
            </a:fld>
            <a:endParaRPr lang="de-CH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05800" y="6565901"/>
            <a:ext cx="442915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de-CH" sz="900" kern="120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fld id="{58126D30-E12D-423C-AC0B-D5DBE5065D9B}" type="slidenum">
              <a:rPr lang="de-CH" smtClean="0"/>
              <a:pPr>
                <a:defRPr/>
              </a:pPr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763" y="155575"/>
            <a:ext cx="6665910" cy="972000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algn="l">
              <a:defRPr sz="2600" b="0" cap="all" baseline="0">
                <a:solidFill>
                  <a:srgbClr val="005BA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763" y="1223963"/>
            <a:ext cx="8372475" cy="527208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66700" indent="-266700">
              <a:spcBef>
                <a:spcPts val="2200"/>
              </a:spcBef>
              <a:spcAft>
                <a:spcPts val="0"/>
              </a:spcAft>
              <a:buClrTx/>
              <a:buSzPct val="95000"/>
              <a:buFont typeface="Wingdings 2" pitchFamily="18" charset="2"/>
              <a:buChar char=""/>
              <a:tabLst/>
              <a:defRPr sz="2100" b="0">
                <a:latin typeface="Arial" pitchFamily="34" charset="0"/>
                <a:cs typeface="Arial" pitchFamily="34" charset="0"/>
              </a:defRPr>
            </a:lvl1pPr>
            <a:lvl2pPr marL="544513" indent="-266400" defTabSz="990600">
              <a:spcBef>
                <a:spcPts val="900"/>
              </a:spcBef>
              <a:spcAft>
                <a:spcPts val="0"/>
              </a:spcAft>
              <a:buClrTx/>
              <a:buSzPct val="95000"/>
              <a:buFont typeface="Wingdings 2" pitchFamily="18" charset="2"/>
              <a:buChar char=""/>
              <a:tabLst/>
              <a:defRPr sz="1800">
                <a:latin typeface="Arial" pitchFamily="34" charset="0"/>
                <a:cs typeface="Arial" pitchFamily="34" charset="0"/>
              </a:defRPr>
            </a:lvl2pPr>
            <a:lvl3pPr marL="809625" indent="-266700">
              <a:spcBef>
                <a:spcPts val="900"/>
              </a:spcBef>
              <a:spcAft>
                <a:spcPts val="0"/>
              </a:spcAft>
              <a:buClrTx/>
              <a:buSzPct val="95000"/>
              <a:buFont typeface="Wingdings 2" pitchFamily="18" charset="2"/>
              <a:buChar char=""/>
              <a:tabLst/>
              <a:defRPr sz="1800">
                <a:latin typeface="Arial" pitchFamily="34" charset="0"/>
                <a:cs typeface="Arial" pitchFamily="34" charset="0"/>
              </a:defRPr>
            </a:lvl3pPr>
            <a:lvl4pPr marL="1076325" marR="0" indent="-26640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95000"/>
              <a:buFont typeface="Wingdings 2" pitchFamily="18" charset="2"/>
              <a:buChar char=""/>
              <a:tabLst/>
              <a:defRPr sz="1800">
                <a:latin typeface="Arial" pitchFamily="34" charset="0"/>
                <a:cs typeface="Arial" pitchFamily="34" charset="0"/>
              </a:defRPr>
            </a:lvl4pPr>
            <a:lvl5pPr marL="1332000" marR="0" indent="-26670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Pct val="95000"/>
              <a:buFont typeface="Wingdings 2" pitchFamily="18" charset="2"/>
              <a:buChar char=""/>
              <a:tabLst/>
              <a:defRPr lang="de-DE" sz="1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19250" indent="-266400">
              <a:spcBef>
                <a:spcPts val="900"/>
              </a:spcBef>
              <a:buClrTx/>
              <a:buSzPct val="95000"/>
              <a:buFont typeface="Wingdings 2" pitchFamily="18" charset="2"/>
              <a:buChar char=""/>
              <a:tabLst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385767" y="6565901"/>
            <a:ext cx="674684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de-DE" sz="900" kern="120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eaLnBrk="0" hangingPunct="0">
              <a:defRPr/>
            </a:pPr>
            <a:fld id="{40CDFCB0-FFA2-4E7D-9295-536DAF5065E8}" type="datetime1">
              <a:rPr lang="de-CH" smtClean="0"/>
              <a:pPr eaLnBrk="0" hangingPunct="0">
                <a:defRPr/>
              </a:pPr>
              <a:t>20.11.2014</a:t>
            </a:fld>
            <a:endParaRPr lang="de-CH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05800" y="6565901"/>
            <a:ext cx="442915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de-CH" sz="900" kern="120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fld id="{58126D30-E12D-423C-AC0B-D5DBE5065D9B}" type="slidenum">
              <a:rPr lang="de-CH" smtClean="0"/>
              <a:pPr>
                <a:defRPr/>
              </a:pPr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homes\ALL\WIRLOGOS\farbig\wir_bank_logo_d 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3615" y="252413"/>
            <a:ext cx="1444625" cy="484187"/>
          </a:xfrm>
          <a:prstGeom prst="rect">
            <a:avLst/>
          </a:prstGeom>
          <a:noFill/>
        </p:spPr>
      </p:pic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85767" y="6565901"/>
            <a:ext cx="674684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de-DE" sz="900" kern="120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eaLnBrk="0" hangingPunct="0">
              <a:defRPr/>
            </a:pPr>
            <a:fld id="{ED4CD85B-B237-4FA0-B594-82F9BE59953C}" type="datetime1">
              <a:rPr lang="de-CH" smtClean="0"/>
              <a:pPr eaLnBrk="0" hangingPunct="0">
                <a:defRPr/>
              </a:pPr>
              <a:t>20.11.2014</a:t>
            </a:fld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05800" y="6565901"/>
            <a:ext cx="442915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de-CH" sz="900" kern="120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fld id="{58126D30-E12D-423C-AC0B-D5DBE5065D9B}" type="slidenum">
              <a:rPr lang="de-CH" smtClean="0"/>
              <a:pPr>
                <a:defRPr/>
              </a:pPr>
              <a:t>‹Nr.›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4" r:id="rId1"/>
    <p:sldLayoutId id="2147484355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RotisSansSerif" pitchFamily="2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RotisSansSerif" pitchFamily="2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RotisSansSerif" pitchFamily="2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RotisSansSerif" pitchFamily="2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RotisSansSerif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wir-file-1\home$\wollebm\daten\Videos\wir-bank-image-clip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85763" y="285728"/>
            <a:ext cx="8362951" cy="2195518"/>
          </a:xfrm>
        </p:spPr>
        <p:txBody>
          <a:bodyPr/>
          <a:lstStyle/>
          <a:p>
            <a:r>
              <a:rPr lang="de-CH" sz="3600" dirty="0" smtClean="0"/>
              <a:t>Das WIR-</a:t>
            </a:r>
            <a:r>
              <a:rPr lang="de-CH" sz="3600" dirty="0" err="1" smtClean="0"/>
              <a:t>system</a:t>
            </a:r>
            <a:r>
              <a:rPr lang="de-CH" sz="3600" dirty="0" smtClean="0"/>
              <a:t> – ihre </a:t>
            </a:r>
            <a:r>
              <a:rPr lang="de-CH" sz="3600" dirty="0" err="1" smtClean="0"/>
              <a:t>chance</a:t>
            </a:r>
            <a:endParaRPr lang="de-CH" sz="3600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393700" y="2714620"/>
            <a:ext cx="8356600" cy="1098559"/>
          </a:xfrm>
        </p:spPr>
        <p:txBody>
          <a:bodyPr/>
          <a:lstStyle/>
          <a:p>
            <a:r>
              <a:rPr lang="de-CH" dirty="0" smtClean="0"/>
              <a:t>22. Mai 2014</a:t>
            </a:r>
          </a:p>
          <a:p>
            <a:r>
              <a:rPr lang="de-CH" dirty="0" smtClean="0"/>
              <a:t>Oberwalliser Volks- und </a:t>
            </a:r>
            <a:r>
              <a:rPr lang="de-CH" dirty="0" err="1" smtClean="0"/>
              <a:t>Betriebswirtschafter</a:t>
            </a:r>
            <a:endParaRPr lang="de-CH" dirty="0" smtClean="0"/>
          </a:p>
          <a:p>
            <a:r>
              <a:rPr lang="de-CH" dirty="0" smtClean="0"/>
              <a:t>Restaurant Bellevue, Naters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0" hangingPunct="0">
              <a:defRPr/>
            </a:pPr>
            <a:fld id="{0FF68F59-7C38-469F-AC32-80AD92C05519}" type="datetime1">
              <a:rPr lang="de-CH" smtClean="0"/>
              <a:pPr eaLnBrk="0" hangingPunct="0">
                <a:defRPr/>
              </a:pPr>
              <a:t>20.11.2014</a:t>
            </a:fld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126D30-E12D-423C-AC0B-D5DBE5065D9B}" type="slidenum">
              <a:rPr lang="de-CH" smtClean="0"/>
              <a:pPr>
                <a:defRPr/>
              </a:pPr>
              <a:t>1</a:t>
            </a:fld>
            <a:endParaRPr lang="de-CH" dirty="0"/>
          </a:p>
        </p:txBody>
      </p:sp>
      <p:sp>
        <p:nvSpPr>
          <p:cNvPr id="13" name="Untertitel 2"/>
          <p:cNvSpPr txBox="1">
            <a:spLocks/>
          </p:cNvSpPr>
          <p:nvPr/>
        </p:nvSpPr>
        <p:spPr bwMode="auto">
          <a:xfrm>
            <a:off x="285720" y="4214818"/>
            <a:ext cx="828680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CH" dirty="0" smtClean="0">
                <a:latin typeface="RotisSansSerif" pitchFamily="2" charset="0"/>
              </a:rPr>
              <a:t>Raphael </a:t>
            </a:r>
            <a:r>
              <a:rPr lang="de-CH" dirty="0">
                <a:latin typeface="RotisSansSerif" pitchFamily="2" charset="0"/>
              </a:rPr>
              <a:t>Stoffel  / Leiter Region </a:t>
            </a:r>
            <a:r>
              <a:rPr lang="de-CH" dirty="0" smtClean="0">
                <a:latin typeface="RotisSansSerif" pitchFamily="2" charset="0"/>
              </a:rPr>
              <a:t>West</a:t>
            </a:r>
            <a:endParaRPr lang="de-CH" dirty="0">
              <a:latin typeface="RotisSansSerif" pitchFamily="2" charset="0"/>
            </a:endParaRPr>
          </a:p>
        </p:txBody>
      </p:sp>
      <p:pic>
        <p:nvPicPr>
          <p:cNvPr id="14" name="Picture 2" descr="I:\P&amp;O\3_Aufgaben\38_Firmenvorlagen\1_Allgemein\10_in Arbeit\Schild_D_Neigung Ko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643446"/>
            <a:ext cx="4217988" cy="143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4.3. WIR-System – Kundenbeispiel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0" hangingPunct="0">
              <a:defRPr/>
            </a:pPr>
            <a:fld id="{40CDFCB0-FFA2-4E7D-9295-536DAF5065E8}" type="datetime1">
              <a:rPr lang="de-CH" smtClean="0"/>
              <a:pPr eaLnBrk="0" hangingPunct="0">
                <a:defRPr/>
              </a:pPr>
              <a:t>20.11.2014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126D30-E12D-423C-AC0B-D5DBE5065D9B}" type="slidenum">
              <a:rPr lang="de-CH" smtClean="0"/>
              <a:pPr>
                <a:defRPr/>
              </a:pPr>
              <a:t>10</a:t>
            </a:fld>
            <a:endParaRPr lang="de-CH" dirty="0"/>
          </a:p>
        </p:txBody>
      </p:sp>
      <p:grpSp>
        <p:nvGrpSpPr>
          <p:cNvPr id="69" name="Group 2"/>
          <p:cNvGrpSpPr>
            <a:grpSpLocks/>
          </p:cNvGrpSpPr>
          <p:nvPr/>
        </p:nvGrpSpPr>
        <p:grpSpPr bwMode="auto">
          <a:xfrm>
            <a:off x="3236913" y="976313"/>
            <a:ext cx="5578475" cy="5341937"/>
            <a:chOff x="2117" y="615"/>
            <a:chExt cx="3514" cy="3365"/>
          </a:xfrm>
        </p:grpSpPr>
        <p:sp>
          <p:nvSpPr>
            <p:cNvPr id="70" name="Rectangle 3"/>
            <p:cNvSpPr>
              <a:spLocks noChangeArrowheads="1"/>
            </p:cNvSpPr>
            <p:nvPr/>
          </p:nvSpPr>
          <p:spPr bwMode="auto">
            <a:xfrm>
              <a:off x="2132" y="619"/>
              <a:ext cx="3448" cy="33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CH">
                <a:latin typeface="RotisSansSerif" pitchFamily="2" charset="0"/>
              </a:endParaRPr>
            </a:p>
          </p:txBody>
        </p:sp>
        <p:sp>
          <p:nvSpPr>
            <p:cNvPr id="71" name="Rectangle 4"/>
            <p:cNvSpPr>
              <a:spLocks noChangeArrowheads="1"/>
            </p:cNvSpPr>
            <p:nvPr/>
          </p:nvSpPr>
          <p:spPr bwMode="auto">
            <a:xfrm>
              <a:off x="5199" y="807"/>
              <a:ext cx="384" cy="2986"/>
            </a:xfrm>
            <a:prstGeom prst="rect">
              <a:avLst/>
            </a:prstGeom>
            <a:solidFill>
              <a:srgbClr val="004E9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>
                <a:solidFill>
                  <a:srgbClr val="004E9F"/>
                </a:solidFill>
                <a:latin typeface="RotisSansSerif" pitchFamily="2" charset="0"/>
              </a:endParaRPr>
            </a:p>
          </p:txBody>
        </p:sp>
        <p:sp>
          <p:nvSpPr>
            <p:cNvPr id="72" name="Rectangle 5"/>
            <p:cNvSpPr>
              <a:spLocks noChangeArrowheads="1"/>
            </p:cNvSpPr>
            <p:nvPr/>
          </p:nvSpPr>
          <p:spPr bwMode="auto">
            <a:xfrm>
              <a:off x="4035" y="808"/>
              <a:ext cx="636" cy="2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CH">
                <a:latin typeface="RotisSansSerif" pitchFamily="2" charset="0"/>
              </a:endParaRPr>
            </a:p>
          </p:txBody>
        </p:sp>
        <p:sp>
          <p:nvSpPr>
            <p:cNvPr id="73" name="Rectangle 6"/>
            <p:cNvSpPr>
              <a:spLocks noChangeArrowheads="1"/>
            </p:cNvSpPr>
            <p:nvPr/>
          </p:nvSpPr>
          <p:spPr bwMode="auto">
            <a:xfrm>
              <a:off x="2152" y="663"/>
              <a:ext cx="125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 b="1">
                  <a:latin typeface="RotisSansSerif" pitchFamily="2" charset="0"/>
                </a:rPr>
                <a:t>für:  Handwerker-Einzelfirma</a:t>
              </a:r>
            </a:p>
          </p:txBody>
        </p:sp>
        <p:sp>
          <p:nvSpPr>
            <p:cNvPr id="74" name="Rectangle 7"/>
            <p:cNvSpPr>
              <a:spLocks noChangeArrowheads="1"/>
            </p:cNvSpPr>
            <p:nvPr/>
          </p:nvSpPr>
          <p:spPr bwMode="auto">
            <a:xfrm>
              <a:off x="4310" y="663"/>
              <a:ext cx="108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 b="1">
                  <a:latin typeface="RotisSansSerif" pitchFamily="2" charset="0"/>
                </a:rPr>
                <a:t>WIR-Annahmesatz: 30 %</a:t>
              </a:r>
            </a:p>
          </p:txBody>
        </p:sp>
        <p:sp>
          <p:nvSpPr>
            <p:cNvPr id="75" name="Rectangle 8"/>
            <p:cNvSpPr>
              <a:spLocks noChangeArrowheads="1"/>
            </p:cNvSpPr>
            <p:nvPr/>
          </p:nvSpPr>
          <p:spPr bwMode="auto">
            <a:xfrm>
              <a:off x="2152" y="833"/>
              <a:ext cx="969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 AUFWANDPOSITIONEN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76" name="Rectangle 9"/>
            <p:cNvSpPr>
              <a:spLocks noChangeArrowheads="1"/>
            </p:cNvSpPr>
            <p:nvPr/>
          </p:nvSpPr>
          <p:spPr bwMode="auto">
            <a:xfrm>
              <a:off x="4037" y="833"/>
              <a:ext cx="56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Gesamtbetrag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77" name="Rectangle 10"/>
            <p:cNvSpPr>
              <a:spLocks noChangeArrowheads="1"/>
            </p:cNvSpPr>
            <p:nvPr/>
          </p:nvSpPr>
          <p:spPr bwMode="auto">
            <a:xfrm>
              <a:off x="4773" y="833"/>
              <a:ext cx="27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davon </a:t>
              </a:r>
            </a:p>
            <a:p>
              <a:pPr algn="ctr"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in WIR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78" name="Rectangle 11"/>
            <p:cNvSpPr>
              <a:spLocks noChangeArrowheads="1"/>
            </p:cNvSpPr>
            <p:nvPr/>
          </p:nvSpPr>
          <p:spPr bwMode="auto">
            <a:xfrm>
              <a:off x="2150" y="953"/>
              <a:ext cx="174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 Auswahl a. Aufwendungen/Anschaffungen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79" name="Rectangle 12"/>
            <p:cNvSpPr>
              <a:spLocks noChangeArrowheads="1"/>
            </p:cNvSpPr>
            <p:nvPr/>
          </p:nvSpPr>
          <p:spPr bwMode="auto">
            <a:xfrm>
              <a:off x="4219" y="940"/>
              <a:ext cx="26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in </a:t>
              </a:r>
              <a:r>
                <a:rPr lang="de-CH" sz="1300">
                  <a:solidFill>
                    <a:srgbClr val="000000"/>
                  </a:solidFill>
                  <a:latin typeface="RotisSansSerif" pitchFamily="2" charset="0"/>
                </a:rPr>
                <a:t>CHF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80" name="Rectangle 13"/>
            <p:cNvSpPr>
              <a:spLocks noChangeArrowheads="1"/>
            </p:cNvSpPr>
            <p:nvPr/>
          </p:nvSpPr>
          <p:spPr bwMode="auto">
            <a:xfrm>
              <a:off x="2154" y="1174"/>
              <a:ext cx="78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 WARENAUFWAND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81" name="Rectangle 14"/>
            <p:cNvSpPr>
              <a:spLocks noChangeArrowheads="1"/>
            </p:cNvSpPr>
            <p:nvPr/>
          </p:nvSpPr>
          <p:spPr bwMode="auto">
            <a:xfrm>
              <a:off x="2406" y="1255"/>
              <a:ext cx="106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Handelsware, Rohmaterial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82" name="Rectangle 15"/>
            <p:cNvSpPr>
              <a:spLocks noChangeArrowheads="1"/>
            </p:cNvSpPr>
            <p:nvPr/>
          </p:nvSpPr>
          <p:spPr bwMode="auto">
            <a:xfrm>
              <a:off x="2406" y="1345"/>
              <a:ext cx="58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Fremdarbeiten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83" name="Rectangle 16"/>
            <p:cNvSpPr>
              <a:spLocks noChangeArrowheads="1"/>
            </p:cNvSpPr>
            <p:nvPr/>
          </p:nvSpPr>
          <p:spPr bwMode="auto">
            <a:xfrm>
              <a:off x="2154" y="1464"/>
              <a:ext cx="85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 BETRIEBSAUFWAND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84" name="Rectangle 17"/>
            <p:cNvSpPr>
              <a:spLocks noChangeArrowheads="1"/>
            </p:cNvSpPr>
            <p:nvPr/>
          </p:nvSpPr>
          <p:spPr bwMode="auto">
            <a:xfrm>
              <a:off x="2406" y="1587"/>
              <a:ext cx="93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Unterhalt, Reparaturen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85" name="Rectangle 18"/>
            <p:cNvSpPr>
              <a:spLocks noChangeArrowheads="1"/>
            </p:cNvSpPr>
            <p:nvPr/>
          </p:nvSpPr>
          <p:spPr bwMode="auto">
            <a:xfrm>
              <a:off x="2406" y="1689"/>
              <a:ext cx="1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Auto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86" name="Rectangle 19"/>
            <p:cNvSpPr>
              <a:spLocks noChangeArrowheads="1"/>
            </p:cNvSpPr>
            <p:nvPr/>
          </p:nvSpPr>
          <p:spPr bwMode="auto">
            <a:xfrm>
              <a:off x="2406" y="1791"/>
              <a:ext cx="62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Versicherungen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87" name="Rectangle 20"/>
            <p:cNvSpPr>
              <a:spLocks noChangeArrowheads="1"/>
            </p:cNvSpPr>
            <p:nvPr/>
          </p:nvSpPr>
          <p:spPr bwMode="auto">
            <a:xfrm>
              <a:off x="2406" y="1893"/>
              <a:ext cx="110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Betriebs- und Hilfsmaterial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88" name="Rectangle 21"/>
            <p:cNvSpPr>
              <a:spLocks noChangeArrowheads="1"/>
            </p:cNvSpPr>
            <p:nvPr/>
          </p:nvSpPr>
          <p:spPr bwMode="auto">
            <a:xfrm>
              <a:off x="2406" y="1995"/>
              <a:ext cx="108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Büromaterial, Drucksachen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89" name="Rectangle 22"/>
            <p:cNvSpPr>
              <a:spLocks noChangeArrowheads="1"/>
            </p:cNvSpPr>
            <p:nvPr/>
          </p:nvSpPr>
          <p:spPr bwMode="auto">
            <a:xfrm>
              <a:off x="2406" y="2097"/>
              <a:ext cx="37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Werbung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90" name="Rectangle 23"/>
            <p:cNvSpPr>
              <a:spLocks noChangeArrowheads="1"/>
            </p:cNvSpPr>
            <p:nvPr/>
          </p:nvSpPr>
          <p:spPr bwMode="auto">
            <a:xfrm>
              <a:off x="2406" y="2199"/>
              <a:ext cx="94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Treuhand, Buchhaltung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91" name="Rectangle 24"/>
            <p:cNvSpPr>
              <a:spLocks noChangeArrowheads="1"/>
            </p:cNvSpPr>
            <p:nvPr/>
          </p:nvSpPr>
          <p:spPr bwMode="auto">
            <a:xfrm>
              <a:off x="2406" y="2301"/>
              <a:ext cx="2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Spesen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92" name="Rectangle 25"/>
            <p:cNvSpPr>
              <a:spLocks noChangeArrowheads="1"/>
            </p:cNvSpPr>
            <p:nvPr/>
          </p:nvSpPr>
          <p:spPr bwMode="auto">
            <a:xfrm>
              <a:off x="2406" y="2387"/>
              <a:ext cx="86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Zinsen (Miete, Pacht)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93" name="Rectangle 26"/>
            <p:cNvSpPr>
              <a:spLocks noChangeArrowheads="1"/>
            </p:cNvSpPr>
            <p:nvPr/>
          </p:nvSpPr>
          <p:spPr bwMode="auto">
            <a:xfrm>
              <a:off x="2406" y="2483"/>
              <a:ext cx="148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Personalnebenkosten (Schulung etc.)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94" name="Rectangle 27"/>
            <p:cNvSpPr>
              <a:spLocks noChangeArrowheads="1"/>
            </p:cNvSpPr>
            <p:nvPr/>
          </p:nvSpPr>
          <p:spPr bwMode="auto">
            <a:xfrm>
              <a:off x="2154" y="2618"/>
              <a:ext cx="145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 MOBILIEN/NEUANSCHAFFUNGEN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95" name="Rectangle 28"/>
            <p:cNvSpPr>
              <a:spLocks noChangeArrowheads="1"/>
            </p:cNvSpPr>
            <p:nvPr/>
          </p:nvSpPr>
          <p:spPr bwMode="auto">
            <a:xfrm>
              <a:off x="2406" y="2732"/>
              <a:ext cx="136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Fahrzeuge/Maschinen/Geräte/etc.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96" name="Rectangle 29"/>
            <p:cNvSpPr>
              <a:spLocks noChangeArrowheads="1"/>
            </p:cNvSpPr>
            <p:nvPr/>
          </p:nvSpPr>
          <p:spPr bwMode="auto">
            <a:xfrm>
              <a:off x="2406" y="2833"/>
              <a:ext cx="89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Betriebseinrichtungen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97" name="Rectangle 30"/>
            <p:cNvSpPr>
              <a:spLocks noChangeArrowheads="1"/>
            </p:cNvSpPr>
            <p:nvPr/>
          </p:nvSpPr>
          <p:spPr bwMode="auto">
            <a:xfrm>
              <a:off x="2154" y="2978"/>
              <a:ext cx="55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 IMMOBILIEN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98" name="Rectangle 31"/>
            <p:cNvSpPr>
              <a:spLocks noChangeArrowheads="1"/>
            </p:cNvSpPr>
            <p:nvPr/>
          </p:nvSpPr>
          <p:spPr bwMode="auto">
            <a:xfrm>
              <a:off x="2406" y="3091"/>
              <a:ext cx="99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Renovation Liegenschaft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99" name="Rectangle 32"/>
            <p:cNvSpPr>
              <a:spLocks noChangeArrowheads="1"/>
            </p:cNvSpPr>
            <p:nvPr/>
          </p:nvSpPr>
          <p:spPr bwMode="auto">
            <a:xfrm>
              <a:off x="2406" y="3193"/>
              <a:ext cx="92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Liegenschaftsunterhalt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100" name="Rectangle 33"/>
            <p:cNvSpPr>
              <a:spLocks noChangeArrowheads="1"/>
            </p:cNvSpPr>
            <p:nvPr/>
          </p:nvSpPr>
          <p:spPr bwMode="auto">
            <a:xfrm>
              <a:off x="2406" y="3295"/>
              <a:ext cx="141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WIR-Kredit-Amortisation (jährlich)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101" name="Rectangle 34"/>
            <p:cNvSpPr>
              <a:spLocks noChangeArrowheads="1"/>
            </p:cNvSpPr>
            <p:nvPr/>
          </p:nvSpPr>
          <p:spPr bwMode="auto">
            <a:xfrm>
              <a:off x="2154" y="3449"/>
              <a:ext cx="480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 </a:t>
              </a:r>
              <a:r>
                <a:rPr lang="de-DE" sz="1300" b="1">
                  <a:solidFill>
                    <a:srgbClr val="000000"/>
                  </a:solidFill>
                  <a:latin typeface="RotisSansSerif" pitchFamily="2" charset="0"/>
                </a:rPr>
                <a:t>GESCHÄFT</a:t>
              </a:r>
              <a:endParaRPr lang="de-DE" sz="1300" b="1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102" name="Rectangle 35"/>
            <p:cNvSpPr>
              <a:spLocks noChangeArrowheads="1"/>
            </p:cNvSpPr>
            <p:nvPr/>
          </p:nvSpPr>
          <p:spPr bwMode="auto">
            <a:xfrm>
              <a:off x="2799" y="3467"/>
              <a:ext cx="115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(nur aufgeführte Positionen)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103" name="Rectangle 36"/>
            <p:cNvSpPr>
              <a:spLocks noChangeArrowheads="1"/>
            </p:cNvSpPr>
            <p:nvPr/>
          </p:nvSpPr>
          <p:spPr bwMode="auto">
            <a:xfrm>
              <a:off x="2154" y="3650"/>
              <a:ext cx="67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 PRIVATBEREICH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104" name="Rectangle 37"/>
            <p:cNvSpPr>
              <a:spLocks noChangeArrowheads="1"/>
            </p:cNvSpPr>
            <p:nvPr/>
          </p:nvSpPr>
          <p:spPr bwMode="auto">
            <a:xfrm>
              <a:off x="2158" y="3824"/>
              <a:ext cx="469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 TOTAL WIR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105" name="Rectangle 38"/>
            <p:cNvSpPr>
              <a:spLocks noChangeArrowheads="1"/>
            </p:cNvSpPr>
            <p:nvPr/>
          </p:nvSpPr>
          <p:spPr bwMode="auto">
            <a:xfrm>
              <a:off x="2861" y="3831"/>
              <a:ext cx="115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(nur aufgeführte Positionen)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106" name="Rectangle 39"/>
            <p:cNvSpPr>
              <a:spLocks noChangeArrowheads="1"/>
            </p:cNvSpPr>
            <p:nvPr/>
          </p:nvSpPr>
          <p:spPr bwMode="auto">
            <a:xfrm>
              <a:off x="2127" y="615"/>
              <a:ext cx="3456" cy="33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>
                <a:latin typeface="RotisSansSerif" pitchFamily="2" charset="0"/>
              </a:endParaRPr>
            </a:p>
          </p:txBody>
        </p:sp>
        <p:sp>
          <p:nvSpPr>
            <p:cNvPr id="107" name="Line 40"/>
            <p:cNvSpPr>
              <a:spLocks noChangeShapeType="1"/>
            </p:cNvSpPr>
            <p:nvPr/>
          </p:nvSpPr>
          <p:spPr bwMode="auto">
            <a:xfrm>
              <a:off x="2127" y="807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08" name="Line 41"/>
            <p:cNvSpPr>
              <a:spLocks noChangeShapeType="1"/>
            </p:cNvSpPr>
            <p:nvPr/>
          </p:nvSpPr>
          <p:spPr bwMode="auto">
            <a:xfrm>
              <a:off x="2127" y="1095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09" name="Line 42"/>
            <p:cNvSpPr>
              <a:spLocks noChangeShapeType="1"/>
            </p:cNvSpPr>
            <p:nvPr/>
          </p:nvSpPr>
          <p:spPr bwMode="auto">
            <a:xfrm>
              <a:off x="2127" y="3432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10" name="Line 43"/>
            <p:cNvSpPr>
              <a:spLocks noChangeShapeType="1"/>
            </p:cNvSpPr>
            <p:nvPr/>
          </p:nvSpPr>
          <p:spPr bwMode="auto">
            <a:xfrm>
              <a:off x="2127" y="3613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11" name="Line 44"/>
            <p:cNvSpPr>
              <a:spLocks noChangeShapeType="1"/>
            </p:cNvSpPr>
            <p:nvPr/>
          </p:nvSpPr>
          <p:spPr bwMode="auto">
            <a:xfrm>
              <a:off x="2117" y="3795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12" name="Text Box 45"/>
            <p:cNvSpPr txBox="1">
              <a:spLocks noChangeArrowheads="1"/>
            </p:cNvSpPr>
            <p:nvPr/>
          </p:nvSpPr>
          <p:spPr bwMode="auto">
            <a:xfrm>
              <a:off x="5199" y="903"/>
              <a:ext cx="38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</a:t>
              </a:r>
              <a:r>
                <a:rPr lang="de-DE" sz="1300">
                  <a:solidFill>
                    <a:schemeClr val="bg1"/>
                  </a:solidFill>
                  <a:latin typeface="RotisSansSerif" pitchFamily="2" charset="0"/>
                </a:rPr>
                <a:t>in %</a:t>
              </a:r>
            </a:p>
          </p:txBody>
        </p:sp>
        <p:sp>
          <p:nvSpPr>
            <p:cNvPr id="113" name="Text Box 46"/>
            <p:cNvSpPr txBox="1">
              <a:spLocks noChangeArrowheads="1"/>
            </p:cNvSpPr>
            <p:nvPr/>
          </p:nvSpPr>
          <p:spPr bwMode="auto">
            <a:xfrm>
              <a:off x="4075" y="1254"/>
              <a:ext cx="57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320‘000.-</a:t>
              </a:r>
            </a:p>
            <a:p>
              <a:pPr eaLnBrk="0" hangingPunct="0">
                <a:lnSpc>
                  <a:spcPct val="50000"/>
                </a:lnSpc>
                <a:spcBef>
                  <a:spcPct val="20000"/>
                </a:spcBef>
              </a:pPr>
              <a:r>
                <a:rPr lang="de-DE" sz="1300">
                  <a:latin typeface="RotisSansSerif" pitchFamily="2" charset="0"/>
                </a:rPr>
                <a:t>            0.-</a:t>
              </a:r>
            </a:p>
          </p:txBody>
        </p:sp>
        <p:sp>
          <p:nvSpPr>
            <p:cNvPr id="114" name="Text Box 47"/>
            <p:cNvSpPr txBox="1">
              <a:spLocks noChangeArrowheads="1"/>
            </p:cNvSpPr>
            <p:nvPr/>
          </p:nvSpPr>
          <p:spPr bwMode="auto">
            <a:xfrm>
              <a:off x="4095" y="1590"/>
              <a:ext cx="528" cy="1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 5‘000.-</a:t>
              </a:r>
            </a:p>
            <a:p>
              <a:pPr algn="r"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30‘000.-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 6‘000.-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 1‘000.-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 9‘000.-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10‘000.-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12‘000.-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12‘000.-</a:t>
              </a:r>
            </a:p>
            <a:p>
              <a:pPr algn="r"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30‘000.-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       0.- 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endParaRPr lang="de-DE" sz="1300">
                <a:latin typeface="RotisSansSerif" pitchFamily="2" charset="0"/>
              </a:endParaRPr>
            </a:p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de-DE" sz="1300">
                <a:latin typeface="RotisSansSerif" pitchFamily="2" charset="0"/>
              </a:endParaRPr>
            </a:p>
          </p:txBody>
        </p:sp>
        <p:sp>
          <p:nvSpPr>
            <p:cNvPr id="115" name="Text Box 48"/>
            <p:cNvSpPr txBox="1">
              <a:spLocks noChangeArrowheads="1"/>
            </p:cNvSpPr>
            <p:nvPr/>
          </p:nvSpPr>
          <p:spPr bwMode="auto">
            <a:xfrm>
              <a:off x="4047" y="2712"/>
              <a:ext cx="624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 20‘000.-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 10‘000.-</a:t>
              </a:r>
            </a:p>
          </p:txBody>
        </p:sp>
        <p:sp>
          <p:nvSpPr>
            <p:cNvPr id="116" name="Line 49"/>
            <p:cNvSpPr>
              <a:spLocks noChangeShapeType="1"/>
            </p:cNvSpPr>
            <p:nvPr/>
          </p:nvSpPr>
          <p:spPr bwMode="auto">
            <a:xfrm>
              <a:off x="5199" y="3296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17" name="Text Box 50"/>
            <p:cNvSpPr txBox="1">
              <a:spLocks noChangeArrowheads="1"/>
            </p:cNvSpPr>
            <p:nvPr/>
          </p:nvSpPr>
          <p:spPr bwMode="auto">
            <a:xfrm>
              <a:off x="4095" y="3053"/>
              <a:ext cx="52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       0.-</a:t>
              </a:r>
            </a:p>
            <a:p>
              <a:pPr eaLnBrk="0" hangingPunct="0">
                <a:lnSpc>
                  <a:spcPct val="1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10‘000.-</a:t>
              </a:r>
            </a:p>
            <a:p>
              <a:pPr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       0.-</a:t>
              </a:r>
            </a:p>
          </p:txBody>
        </p:sp>
        <p:sp>
          <p:nvSpPr>
            <p:cNvPr id="118" name="Text Box 51"/>
            <p:cNvSpPr txBox="1">
              <a:spLocks noChangeArrowheads="1"/>
            </p:cNvSpPr>
            <p:nvPr/>
          </p:nvSpPr>
          <p:spPr bwMode="auto">
            <a:xfrm>
              <a:off x="4095" y="3432"/>
              <a:ext cx="52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300" b="1">
                  <a:latin typeface="RotisSansSerif" pitchFamily="2" charset="0"/>
                </a:rPr>
                <a:t>475‘000.-</a:t>
              </a:r>
            </a:p>
          </p:txBody>
        </p:sp>
        <p:sp>
          <p:nvSpPr>
            <p:cNvPr id="119" name="Text Box 52"/>
            <p:cNvSpPr txBox="1">
              <a:spLocks noChangeArrowheads="1"/>
            </p:cNvSpPr>
            <p:nvPr/>
          </p:nvSpPr>
          <p:spPr bwMode="auto">
            <a:xfrm>
              <a:off x="2799" y="3613"/>
              <a:ext cx="96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Nur WIR-Teil</a:t>
              </a:r>
            </a:p>
          </p:txBody>
        </p:sp>
        <p:sp>
          <p:nvSpPr>
            <p:cNvPr id="120" name="Text Box 53"/>
            <p:cNvSpPr txBox="1">
              <a:spLocks noChangeArrowheads="1"/>
            </p:cNvSpPr>
            <p:nvPr/>
          </p:nvSpPr>
          <p:spPr bwMode="auto">
            <a:xfrm>
              <a:off x="4623" y="1254"/>
              <a:ext cx="57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 16‘000.- </a:t>
              </a:r>
            </a:p>
            <a:p>
              <a:pPr eaLnBrk="0" hangingPunct="0">
                <a:lnSpc>
                  <a:spcPct val="50000"/>
                </a:lnSpc>
                <a:spcBef>
                  <a:spcPct val="20000"/>
                </a:spcBef>
              </a:pPr>
              <a:r>
                <a:rPr lang="de-DE" sz="1300">
                  <a:latin typeface="RotisSansSerif" pitchFamily="2" charset="0"/>
                </a:rPr>
                <a:t>            0.-</a:t>
              </a:r>
            </a:p>
          </p:txBody>
        </p:sp>
        <p:sp>
          <p:nvSpPr>
            <p:cNvPr id="121" name="Text Box 54"/>
            <p:cNvSpPr txBox="1">
              <a:spLocks noChangeArrowheads="1"/>
            </p:cNvSpPr>
            <p:nvPr/>
          </p:nvSpPr>
          <p:spPr bwMode="auto">
            <a:xfrm>
              <a:off x="5055" y="1254"/>
              <a:ext cx="576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  </a:t>
              </a:r>
              <a:r>
                <a:rPr lang="de-DE" sz="1300">
                  <a:solidFill>
                    <a:schemeClr val="bg1"/>
                  </a:solidFill>
                  <a:latin typeface="RotisSansSerif" pitchFamily="2" charset="0"/>
                </a:rPr>
                <a:t>5.0 %</a:t>
              </a:r>
            </a:p>
            <a:p>
              <a:pPr algn="r" eaLnBrk="0" hangingPunct="0">
                <a:lnSpc>
                  <a:spcPct val="50000"/>
                </a:lnSpc>
                <a:spcBef>
                  <a:spcPct val="20000"/>
                </a:spcBef>
              </a:pPr>
              <a:r>
                <a:rPr lang="de-DE" sz="1300">
                  <a:solidFill>
                    <a:schemeClr val="bg1"/>
                  </a:solidFill>
                  <a:latin typeface="RotisSansSerif" pitchFamily="2" charset="0"/>
                </a:rPr>
                <a:t>0.0 %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de-DE" sz="1300">
                  <a:solidFill>
                    <a:schemeClr val="bg1"/>
                  </a:solidFill>
                  <a:latin typeface="RotisSansSerif" pitchFamily="2" charset="0"/>
                </a:rPr>
                <a:t>           </a:t>
              </a:r>
            </a:p>
          </p:txBody>
        </p:sp>
        <p:sp>
          <p:nvSpPr>
            <p:cNvPr id="122" name="Text Box 55"/>
            <p:cNvSpPr txBox="1">
              <a:spLocks noChangeArrowheads="1"/>
            </p:cNvSpPr>
            <p:nvPr/>
          </p:nvSpPr>
          <p:spPr bwMode="auto">
            <a:xfrm>
              <a:off x="4671" y="1590"/>
              <a:ext cx="528" cy="1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   900.-</a:t>
              </a:r>
            </a:p>
            <a:p>
              <a:pPr algn="r"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1‘500.-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 600.-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 300.-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 2‘700.-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1‘000.-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2‘000.-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3‘000.-</a:t>
              </a:r>
            </a:p>
            <a:p>
              <a:pPr algn="r"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       0.- </a:t>
              </a:r>
            </a:p>
            <a:p>
              <a:pPr eaLnBrk="0" hangingPunct="0">
                <a:lnSpc>
                  <a:spcPct val="40000"/>
                </a:lnSpc>
                <a:spcBef>
                  <a:spcPct val="50000"/>
                </a:spcBef>
              </a:pPr>
              <a:endParaRPr lang="de-DE" sz="1300">
                <a:latin typeface="RotisSansSerif" pitchFamily="2" charset="0"/>
              </a:endParaRPr>
            </a:p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de-DE" sz="1300">
                <a:latin typeface="RotisSansSerif" pitchFamily="2" charset="0"/>
              </a:endParaRPr>
            </a:p>
          </p:txBody>
        </p:sp>
        <p:sp>
          <p:nvSpPr>
            <p:cNvPr id="123" name="Text Box 56"/>
            <p:cNvSpPr txBox="1">
              <a:spLocks noChangeArrowheads="1"/>
            </p:cNvSpPr>
            <p:nvPr/>
          </p:nvSpPr>
          <p:spPr bwMode="auto">
            <a:xfrm>
              <a:off x="4575" y="2712"/>
              <a:ext cx="624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4‘000.-</a:t>
              </a:r>
            </a:p>
            <a:p>
              <a:pPr algn="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2‘000.-</a:t>
              </a:r>
            </a:p>
          </p:txBody>
        </p:sp>
        <p:sp>
          <p:nvSpPr>
            <p:cNvPr id="124" name="Text Box 57"/>
            <p:cNvSpPr txBox="1">
              <a:spLocks noChangeArrowheads="1"/>
            </p:cNvSpPr>
            <p:nvPr/>
          </p:nvSpPr>
          <p:spPr bwMode="auto">
            <a:xfrm>
              <a:off x="4671" y="3053"/>
              <a:ext cx="52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       0.-</a:t>
              </a:r>
            </a:p>
            <a:p>
              <a:pPr algn="r" eaLnBrk="0" hangingPunct="0">
                <a:lnSpc>
                  <a:spcPct val="1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1‘000.-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       0.-</a:t>
              </a:r>
            </a:p>
          </p:txBody>
        </p:sp>
        <p:sp>
          <p:nvSpPr>
            <p:cNvPr id="125" name="Text Box 58"/>
            <p:cNvSpPr txBox="1">
              <a:spLocks noChangeArrowheads="1"/>
            </p:cNvSpPr>
            <p:nvPr/>
          </p:nvSpPr>
          <p:spPr bwMode="auto">
            <a:xfrm>
              <a:off x="4671" y="3432"/>
              <a:ext cx="52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</a:t>
              </a:r>
              <a:r>
                <a:rPr lang="de-DE" sz="1300" b="1">
                  <a:latin typeface="RotisSansSerif" pitchFamily="2" charset="0"/>
                </a:rPr>
                <a:t>35‘000.-</a:t>
              </a:r>
            </a:p>
          </p:txBody>
        </p:sp>
        <p:sp>
          <p:nvSpPr>
            <p:cNvPr id="126" name="Text Box 59"/>
            <p:cNvSpPr txBox="1">
              <a:spLocks noChangeArrowheads="1"/>
            </p:cNvSpPr>
            <p:nvPr/>
          </p:nvSpPr>
          <p:spPr bwMode="auto">
            <a:xfrm>
              <a:off x="4743" y="3613"/>
              <a:ext cx="48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300" b="1">
                  <a:latin typeface="RotisSansSerif" pitchFamily="2" charset="0"/>
                </a:rPr>
                <a:t>6‘000.-</a:t>
              </a:r>
            </a:p>
          </p:txBody>
        </p:sp>
        <p:sp>
          <p:nvSpPr>
            <p:cNvPr id="127" name="Text Box 60"/>
            <p:cNvSpPr txBox="1">
              <a:spLocks noChangeArrowheads="1"/>
            </p:cNvSpPr>
            <p:nvPr/>
          </p:nvSpPr>
          <p:spPr bwMode="auto">
            <a:xfrm>
              <a:off x="5103" y="1590"/>
              <a:ext cx="528" cy="1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 </a:t>
              </a:r>
              <a:r>
                <a:rPr lang="de-DE" sz="1300">
                  <a:solidFill>
                    <a:schemeClr val="bg1"/>
                  </a:solidFill>
                  <a:latin typeface="RotisSansSerif" pitchFamily="2" charset="0"/>
                </a:rPr>
                <a:t>18.0 %</a:t>
              </a:r>
            </a:p>
            <a:p>
              <a:pPr algn="r"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de-DE" sz="1300">
                  <a:solidFill>
                    <a:schemeClr val="bg1"/>
                  </a:solidFill>
                  <a:latin typeface="RotisSansSerif" pitchFamily="2" charset="0"/>
                </a:rPr>
                <a:t>   5.0 %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solidFill>
                    <a:schemeClr val="bg1"/>
                  </a:solidFill>
                  <a:latin typeface="RotisSansSerif" pitchFamily="2" charset="0"/>
                </a:rPr>
                <a:t>    10.0 %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solidFill>
                    <a:schemeClr val="bg1"/>
                  </a:solidFill>
                  <a:latin typeface="RotisSansSerif" pitchFamily="2" charset="0"/>
                </a:rPr>
                <a:t>    30.0 %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solidFill>
                    <a:schemeClr val="bg1"/>
                  </a:solidFill>
                  <a:latin typeface="RotisSansSerif" pitchFamily="2" charset="0"/>
                </a:rPr>
                <a:t>    30.0 %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solidFill>
                    <a:schemeClr val="bg1"/>
                  </a:solidFill>
                  <a:latin typeface="RotisSansSerif" pitchFamily="2" charset="0"/>
                </a:rPr>
                <a:t>  10.0 %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solidFill>
                    <a:schemeClr val="bg1"/>
                  </a:solidFill>
                  <a:latin typeface="RotisSansSerif" pitchFamily="2" charset="0"/>
                </a:rPr>
                <a:t>  16.7 %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solidFill>
                    <a:schemeClr val="bg1"/>
                  </a:solidFill>
                  <a:latin typeface="RotisSansSerif" pitchFamily="2" charset="0"/>
                </a:rPr>
                <a:t>  25.0 %</a:t>
              </a:r>
            </a:p>
            <a:p>
              <a:pPr algn="r"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de-DE" sz="1300">
                  <a:solidFill>
                    <a:schemeClr val="bg1"/>
                  </a:solidFill>
                  <a:latin typeface="RotisSansSerif" pitchFamily="2" charset="0"/>
                </a:rPr>
                <a:t>  0.0 %           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solidFill>
                    <a:schemeClr val="bg1"/>
                  </a:solidFill>
                  <a:latin typeface="RotisSansSerif" pitchFamily="2" charset="0"/>
                </a:rPr>
                <a:t>0.0 %</a:t>
              </a:r>
            </a:p>
            <a:p>
              <a:pPr algn="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de-DE" sz="1300">
                <a:solidFill>
                  <a:schemeClr val="bg1"/>
                </a:solidFill>
                <a:latin typeface="RotisSansSerif" pitchFamily="2" charset="0"/>
              </a:endParaRPr>
            </a:p>
          </p:txBody>
        </p:sp>
        <p:sp>
          <p:nvSpPr>
            <p:cNvPr id="128" name="Text Box 61"/>
            <p:cNvSpPr txBox="1">
              <a:spLocks noChangeArrowheads="1"/>
            </p:cNvSpPr>
            <p:nvPr/>
          </p:nvSpPr>
          <p:spPr bwMode="auto">
            <a:xfrm>
              <a:off x="5007" y="2712"/>
              <a:ext cx="624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</a:t>
              </a:r>
              <a:r>
                <a:rPr lang="de-DE" sz="1300">
                  <a:solidFill>
                    <a:schemeClr val="bg1"/>
                  </a:solidFill>
                  <a:latin typeface="RotisSansSerif" pitchFamily="2" charset="0"/>
                </a:rPr>
                <a:t>20.0 %</a:t>
              </a:r>
            </a:p>
            <a:p>
              <a:pPr algn="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de-DE" sz="1300">
                  <a:solidFill>
                    <a:schemeClr val="bg1"/>
                  </a:solidFill>
                  <a:latin typeface="RotisSansSerif" pitchFamily="2" charset="0"/>
                </a:rPr>
                <a:t>   20.0 %</a:t>
              </a:r>
            </a:p>
          </p:txBody>
        </p:sp>
        <p:sp>
          <p:nvSpPr>
            <p:cNvPr id="129" name="Text Box 62"/>
            <p:cNvSpPr txBox="1">
              <a:spLocks noChangeArrowheads="1"/>
            </p:cNvSpPr>
            <p:nvPr/>
          </p:nvSpPr>
          <p:spPr bwMode="auto">
            <a:xfrm>
              <a:off x="5151" y="3149"/>
              <a:ext cx="48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de-DE" sz="1300">
                  <a:solidFill>
                    <a:schemeClr val="bg1"/>
                  </a:solidFill>
                  <a:latin typeface="RotisSansSerif" pitchFamily="2" charset="0"/>
                </a:rPr>
                <a:t>10.0 %</a:t>
              </a:r>
            </a:p>
          </p:txBody>
        </p:sp>
        <p:sp>
          <p:nvSpPr>
            <p:cNvPr id="130" name="Rectangle 63"/>
            <p:cNvSpPr>
              <a:spLocks noChangeArrowheads="1"/>
            </p:cNvSpPr>
            <p:nvPr/>
          </p:nvSpPr>
          <p:spPr bwMode="auto">
            <a:xfrm>
              <a:off x="4673" y="3747"/>
              <a:ext cx="528" cy="233"/>
            </a:xfrm>
            <a:prstGeom prst="rect">
              <a:avLst/>
            </a:prstGeom>
            <a:solidFill>
              <a:srgbClr val="004E9F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de-CH">
                <a:latin typeface="RotisSansSerif" pitchFamily="2" charset="0"/>
              </a:endParaRPr>
            </a:p>
          </p:txBody>
        </p:sp>
        <p:sp>
          <p:nvSpPr>
            <p:cNvPr id="131" name="Text Box 64"/>
            <p:cNvSpPr txBox="1">
              <a:spLocks noChangeArrowheads="1"/>
            </p:cNvSpPr>
            <p:nvPr/>
          </p:nvSpPr>
          <p:spPr bwMode="auto">
            <a:xfrm>
              <a:off x="4709" y="3762"/>
              <a:ext cx="61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</a:t>
              </a:r>
              <a:r>
                <a:rPr lang="de-DE" sz="1300" b="1">
                  <a:solidFill>
                    <a:schemeClr val="bg1"/>
                  </a:solidFill>
                  <a:latin typeface="RotisSansSerif" pitchFamily="2" charset="0"/>
                </a:rPr>
                <a:t>41‘000.-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4.3. WIR-System – </a:t>
            </a:r>
            <a:r>
              <a:rPr lang="de-CH" dirty="0" err="1" smtClean="0"/>
              <a:t>kundenbeispiel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0" hangingPunct="0">
              <a:defRPr/>
            </a:pPr>
            <a:fld id="{40CDFCB0-FFA2-4E7D-9295-536DAF5065E8}" type="datetime1">
              <a:rPr lang="de-CH" smtClean="0"/>
              <a:pPr eaLnBrk="0" hangingPunct="0">
                <a:defRPr/>
              </a:pPr>
              <a:t>20.11.2014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126D30-E12D-423C-AC0B-D5DBE5065D9B}" type="slidenum">
              <a:rPr lang="de-CH" smtClean="0"/>
              <a:pPr>
                <a:defRPr/>
              </a:pPr>
              <a:t>11</a:t>
            </a:fld>
            <a:endParaRPr lang="de-CH" dirty="0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236913" y="976313"/>
            <a:ext cx="5578475" cy="5341937"/>
            <a:chOff x="2117" y="615"/>
            <a:chExt cx="3514" cy="3365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2132" y="619"/>
              <a:ext cx="3448" cy="33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CH">
                <a:latin typeface="RotisSansSerif" pitchFamily="2" charset="0"/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5199" y="807"/>
              <a:ext cx="384" cy="2928"/>
            </a:xfrm>
            <a:prstGeom prst="rect">
              <a:avLst/>
            </a:prstGeom>
            <a:solidFill>
              <a:srgbClr val="004E9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>
                <a:latin typeface="RotisSansSerif" pitchFamily="2" charset="0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4035" y="808"/>
              <a:ext cx="636" cy="2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CH">
                <a:latin typeface="RotisSansSerif" pitchFamily="2" charset="0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152" y="663"/>
              <a:ext cx="113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für:  </a:t>
              </a:r>
              <a:r>
                <a:rPr lang="de-DE" sz="1200" b="1">
                  <a:latin typeface="RotisSansSerif" pitchFamily="2" charset="0"/>
                </a:rPr>
                <a:t>Handwerker-Einzelfirma</a:t>
              </a: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4310" y="663"/>
              <a:ext cx="97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 b="1">
                  <a:latin typeface="RotisSansSerif" pitchFamily="2" charset="0"/>
                </a:rPr>
                <a:t>WIR-Annahmesatz: 30%</a:t>
              </a: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152" y="833"/>
              <a:ext cx="75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 Aufwandpositionen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4037" y="833"/>
              <a:ext cx="52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Gesamtbetrag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783" y="833"/>
              <a:ext cx="25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davon </a:t>
              </a:r>
            </a:p>
            <a:p>
              <a:pPr algn="ctr"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in WIR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150" y="953"/>
              <a:ext cx="163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 Auswahl a. Aufwendungen/Anschaffungen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4219" y="940"/>
              <a:ext cx="25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in </a:t>
              </a:r>
              <a:r>
                <a:rPr lang="de-CH" sz="1200">
                  <a:solidFill>
                    <a:srgbClr val="000000"/>
                  </a:solidFill>
                  <a:latin typeface="RotisSansSerif" pitchFamily="2" charset="0"/>
                </a:rPr>
                <a:t>CHF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2154" y="1174"/>
              <a:ext cx="60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 Warenaufwand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2406" y="1255"/>
              <a:ext cx="99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Handelsware, Rohmaterial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2406" y="1345"/>
              <a:ext cx="54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Fremdarbeiten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2154" y="1464"/>
              <a:ext cx="66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 Betriebsaufwand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2406" y="1587"/>
              <a:ext cx="8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Unterhalt, Reparaturen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2406" y="1689"/>
              <a:ext cx="18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Auto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2406" y="1791"/>
              <a:ext cx="57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Versicherungen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2406" y="1893"/>
              <a:ext cx="102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Betriebs- und Hilfsmaterial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2406" y="1995"/>
              <a:ext cx="101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Büromaterial, Drucksachen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2406" y="2097"/>
              <a:ext cx="34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Werbung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2406" y="2199"/>
              <a:ext cx="87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Treuhand, Buchhaltung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2406" y="2301"/>
              <a:ext cx="2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Spesen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2406" y="2387"/>
              <a:ext cx="80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Zinsen (Miete, Pacht)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2406" y="2483"/>
              <a:ext cx="138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Personalnebenkosten (Schulung etc.)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2154" y="2618"/>
              <a:ext cx="10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 Mobilien/Neuanschaffungen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2406" y="2732"/>
              <a:ext cx="12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Fahrzeuge/Maschinen/Geräte/etc.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2406" y="2833"/>
              <a:ext cx="83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Betriebseinrichtungen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2154" y="2978"/>
              <a:ext cx="44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 Immobilien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2406" y="3091"/>
              <a:ext cx="93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Renovation Liegenschaft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2406" y="3193"/>
              <a:ext cx="8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Liegenschaftsunterhalt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2406" y="3295"/>
              <a:ext cx="131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WIR-Kredit-Amortisation (jährlich)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2154" y="3449"/>
              <a:ext cx="3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 </a:t>
              </a:r>
              <a:r>
                <a:rPr lang="de-DE" sz="1200" b="1">
                  <a:solidFill>
                    <a:srgbClr val="000000"/>
                  </a:solidFill>
                  <a:latin typeface="RotisSansSerif" pitchFamily="2" charset="0"/>
                </a:rPr>
                <a:t>Geschäft</a:t>
              </a:r>
              <a:endParaRPr lang="de-DE" sz="1200" b="1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2799" y="3467"/>
              <a:ext cx="10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(nur aufgeführte Positionen)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2154" y="3650"/>
              <a:ext cx="52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 Privatbereich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2158" y="3824"/>
              <a:ext cx="41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 Total  WIR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2861" y="3831"/>
              <a:ext cx="10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(nur aufgeführte Positionen)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2127" y="615"/>
              <a:ext cx="3456" cy="33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>
                <a:latin typeface="RotisSansSerif" pitchFamily="2" charset="0"/>
              </a:endParaRPr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>
              <a:off x="2127" y="807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>
              <a:off x="2127" y="1095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>
              <a:off x="2127" y="3432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>
              <a:off x="2127" y="3613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>
              <a:off x="2117" y="3795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9" name="Text Box 45"/>
            <p:cNvSpPr txBox="1">
              <a:spLocks noChangeArrowheads="1"/>
            </p:cNvSpPr>
            <p:nvPr/>
          </p:nvSpPr>
          <p:spPr bwMode="auto">
            <a:xfrm>
              <a:off x="5199" y="903"/>
              <a:ext cx="3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</a:t>
              </a: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in %</a:t>
              </a:r>
            </a:p>
          </p:txBody>
        </p:sp>
        <p:sp>
          <p:nvSpPr>
            <p:cNvPr id="50" name="Text Box 46"/>
            <p:cNvSpPr txBox="1">
              <a:spLocks noChangeArrowheads="1"/>
            </p:cNvSpPr>
            <p:nvPr/>
          </p:nvSpPr>
          <p:spPr bwMode="auto">
            <a:xfrm>
              <a:off x="4075" y="1254"/>
              <a:ext cx="576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320‘000.-</a:t>
              </a:r>
            </a:p>
            <a:p>
              <a:pPr eaLnBrk="0" hangingPunct="0">
                <a:lnSpc>
                  <a:spcPct val="50000"/>
                </a:lnSpc>
                <a:spcBef>
                  <a:spcPct val="20000"/>
                </a:spcBef>
              </a:pPr>
              <a:r>
                <a:rPr lang="de-DE" sz="1200">
                  <a:latin typeface="RotisSansSerif" pitchFamily="2" charset="0"/>
                </a:rPr>
                <a:t>            0.-</a:t>
              </a:r>
            </a:p>
          </p:txBody>
        </p:sp>
        <p:sp>
          <p:nvSpPr>
            <p:cNvPr id="51" name="Text Box 47"/>
            <p:cNvSpPr txBox="1">
              <a:spLocks noChangeArrowheads="1"/>
            </p:cNvSpPr>
            <p:nvPr/>
          </p:nvSpPr>
          <p:spPr bwMode="auto">
            <a:xfrm>
              <a:off x="4095" y="1590"/>
              <a:ext cx="528" cy="1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5‘000.-</a:t>
              </a:r>
            </a:p>
            <a:p>
              <a:pPr algn="r"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30‘000.-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6‘000.-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1‘000.-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9‘000.-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10‘000.-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12‘000.-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12‘000.-</a:t>
              </a:r>
            </a:p>
            <a:p>
              <a:pPr algn="r"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30‘000.-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      0.- 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endParaRPr lang="de-DE" sz="1200">
                <a:latin typeface="RotisSansSerif" pitchFamily="2" charset="0"/>
              </a:endParaRPr>
            </a:p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de-DE" sz="1200">
                <a:latin typeface="RotisSansSerif" pitchFamily="2" charset="0"/>
              </a:endParaRPr>
            </a:p>
          </p:txBody>
        </p:sp>
        <p:sp>
          <p:nvSpPr>
            <p:cNvPr id="52" name="Text Box 48"/>
            <p:cNvSpPr txBox="1">
              <a:spLocks noChangeArrowheads="1"/>
            </p:cNvSpPr>
            <p:nvPr/>
          </p:nvSpPr>
          <p:spPr bwMode="auto">
            <a:xfrm>
              <a:off x="4047" y="2712"/>
              <a:ext cx="624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20‘000.-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10‘000.-</a:t>
              </a:r>
            </a:p>
          </p:txBody>
        </p:sp>
        <p:sp>
          <p:nvSpPr>
            <p:cNvPr id="53" name="Line 49"/>
            <p:cNvSpPr>
              <a:spLocks noChangeShapeType="1"/>
            </p:cNvSpPr>
            <p:nvPr/>
          </p:nvSpPr>
          <p:spPr bwMode="auto">
            <a:xfrm>
              <a:off x="5199" y="3296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54" name="Text Box 50"/>
            <p:cNvSpPr txBox="1">
              <a:spLocks noChangeArrowheads="1"/>
            </p:cNvSpPr>
            <p:nvPr/>
          </p:nvSpPr>
          <p:spPr bwMode="auto">
            <a:xfrm>
              <a:off x="4095" y="3053"/>
              <a:ext cx="528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      0.-</a:t>
              </a:r>
            </a:p>
            <a:p>
              <a:pPr eaLnBrk="0" hangingPunct="0">
                <a:lnSpc>
                  <a:spcPct val="1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10‘000.-</a:t>
              </a:r>
            </a:p>
            <a:p>
              <a:pPr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      0.-</a:t>
              </a:r>
            </a:p>
          </p:txBody>
        </p:sp>
        <p:sp>
          <p:nvSpPr>
            <p:cNvPr id="55" name="Text Box 51"/>
            <p:cNvSpPr txBox="1">
              <a:spLocks noChangeArrowheads="1"/>
            </p:cNvSpPr>
            <p:nvPr/>
          </p:nvSpPr>
          <p:spPr bwMode="auto">
            <a:xfrm>
              <a:off x="4095" y="3432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 b="1">
                  <a:latin typeface="RotisSansSerif" pitchFamily="2" charset="0"/>
                </a:rPr>
                <a:t>475‘000.-</a:t>
              </a:r>
            </a:p>
          </p:txBody>
        </p:sp>
        <p:sp>
          <p:nvSpPr>
            <p:cNvPr id="56" name="Text Box 52"/>
            <p:cNvSpPr txBox="1">
              <a:spLocks noChangeArrowheads="1"/>
            </p:cNvSpPr>
            <p:nvPr/>
          </p:nvSpPr>
          <p:spPr bwMode="auto">
            <a:xfrm>
              <a:off x="2799" y="3613"/>
              <a:ext cx="9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Nur WIR-Teil</a:t>
              </a:r>
            </a:p>
          </p:txBody>
        </p:sp>
        <p:sp>
          <p:nvSpPr>
            <p:cNvPr id="57" name="Text Box 53"/>
            <p:cNvSpPr txBox="1">
              <a:spLocks noChangeArrowheads="1"/>
            </p:cNvSpPr>
            <p:nvPr/>
          </p:nvSpPr>
          <p:spPr bwMode="auto">
            <a:xfrm>
              <a:off x="4623" y="1254"/>
              <a:ext cx="576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16‘000.- </a:t>
              </a:r>
            </a:p>
            <a:p>
              <a:pPr eaLnBrk="0" hangingPunct="0">
                <a:lnSpc>
                  <a:spcPct val="50000"/>
                </a:lnSpc>
                <a:spcBef>
                  <a:spcPct val="20000"/>
                </a:spcBef>
              </a:pPr>
              <a:r>
                <a:rPr lang="de-DE" sz="1200">
                  <a:latin typeface="RotisSansSerif" pitchFamily="2" charset="0"/>
                </a:rPr>
                <a:t>            0.-</a:t>
              </a:r>
            </a:p>
          </p:txBody>
        </p:sp>
        <p:sp>
          <p:nvSpPr>
            <p:cNvPr id="58" name="Text Box 54"/>
            <p:cNvSpPr txBox="1">
              <a:spLocks noChangeArrowheads="1"/>
            </p:cNvSpPr>
            <p:nvPr/>
          </p:nvSpPr>
          <p:spPr bwMode="auto">
            <a:xfrm>
              <a:off x="5055" y="1254"/>
              <a:ext cx="576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 </a:t>
              </a: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5.0 %</a:t>
              </a:r>
            </a:p>
            <a:p>
              <a:pPr algn="r" eaLnBrk="0" hangingPunct="0">
                <a:lnSpc>
                  <a:spcPct val="50000"/>
                </a:lnSpc>
                <a:spcBef>
                  <a:spcPct val="2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0.0 %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           </a:t>
              </a:r>
            </a:p>
          </p:txBody>
        </p:sp>
        <p:sp>
          <p:nvSpPr>
            <p:cNvPr id="59" name="Text Box 55"/>
            <p:cNvSpPr txBox="1">
              <a:spLocks noChangeArrowheads="1"/>
            </p:cNvSpPr>
            <p:nvPr/>
          </p:nvSpPr>
          <p:spPr bwMode="auto">
            <a:xfrm>
              <a:off x="4671" y="1590"/>
              <a:ext cx="528" cy="1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  900.-</a:t>
              </a:r>
            </a:p>
            <a:p>
              <a:pPr algn="r"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1‘500.-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600.-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300.-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2‘700.-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1‘000.-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2‘000.-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3‘000.-</a:t>
              </a:r>
            </a:p>
            <a:p>
              <a:pPr algn="r"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      0.- </a:t>
              </a:r>
            </a:p>
            <a:p>
              <a:pPr eaLnBrk="0" hangingPunct="0">
                <a:lnSpc>
                  <a:spcPct val="40000"/>
                </a:lnSpc>
                <a:spcBef>
                  <a:spcPct val="50000"/>
                </a:spcBef>
              </a:pPr>
              <a:endParaRPr lang="de-DE" sz="1200">
                <a:latin typeface="RotisSansSerif" pitchFamily="2" charset="0"/>
              </a:endParaRPr>
            </a:p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de-DE" sz="1200">
                <a:latin typeface="RotisSansSerif" pitchFamily="2" charset="0"/>
              </a:endParaRPr>
            </a:p>
          </p:txBody>
        </p:sp>
        <p:sp>
          <p:nvSpPr>
            <p:cNvPr id="60" name="Text Box 56"/>
            <p:cNvSpPr txBox="1">
              <a:spLocks noChangeArrowheads="1"/>
            </p:cNvSpPr>
            <p:nvPr/>
          </p:nvSpPr>
          <p:spPr bwMode="auto">
            <a:xfrm>
              <a:off x="4575" y="2712"/>
              <a:ext cx="624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4‘000.-</a:t>
              </a:r>
            </a:p>
            <a:p>
              <a:pPr algn="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2‘000.-</a:t>
              </a:r>
            </a:p>
          </p:txBody>
        </p:sp>
        <p:sp>
          <p:nvSpPr>
            <p:cNvPr id="61" name="Text Box 57"/>
            <p:cNvSpPr txBox="1">
              <a:spLocks noChangeArrowheads="1"/>
            </p:cNvSpPr>
            <p:nvPr/>
          </p:nvSpPr>
          <p:spPr bwMode="auto">
            <a:xfrm>
              <a:off x="4671" y="3053"/>
              <a:ext cx="528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      0.-</a:t>
              </a:r>
            </a:p>
            <a:p>
              <a:pPr algn="r" eaLnBrk="0" hangingPunct="0">
                <a:lnSpc>
                  <a:spcPct val="1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1‘000.-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      0.-</a:t>
              </a:r>
            </a:p>
          </p:txBody>
        </p:sp>
        <p:sp>
          <p:nvSpPr>
            <p:cNvPr id="62" name="Text Box 58"/>
            <p:cNvSpPr txBox="1">
              <a:spLocks noChangeArrowheads="1"/>
            </p:cNvSpPr>
            <p:nvPr/>
          </p:nvSpPr>
          <p:spPr bwMode="auto">
            <a:xfrm>
              <a:off x="4671" y="3432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</a:t>
              </a:r>
              <a:r>
                <a:rPr lang="de-DE" sz="1200" b="1">
                  <a:latin typeface="RotisSansSerif" pitchFamily="2" charset="0"/>
                </a:rPr>
                <a:t>35‘000.-</a:t>
              </a:r>
            </a:p>
          </p:txBody>
        </p:sp>
        <p:sp>
          <p:nvSpPr>
            <p:cNvPr id="63" name="Text Box 59"/>
            <p:cNvSpPr txBox="1">
              <a:spLocks noChangeArrowheads="1"/>
            </p:cNvSpPr>
            <p:nvPr/>
          </p:nvSpPr>
          <p:spPr bwMode="auto">
            <a:xfrm>
              <a:off x="4767" y="3613"/>
              <a:ext cx="4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6‘000.-</a:t>
              </a:r>
            </a:p>
          </p:txBody>
        </p:sp>
        <p:sp>
          <p:nvSpPr>
            <p:cNvPr id="64" name="Text Box 60"/>
            <p:cNvSpPr txBox="1">
              <a:spLocks noChangeArrowheads="1"/>
            </p:cNvSpPr>
            <p:nvPr/>
          </p:nvSpPr>
          <p:spPr bwMode="auto">
            <a:xfrm>
              <a:off x="5103" y="1590"/>
              <a:ext cx="528" cy="1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</a:t>
              </a: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18.0 %</a:t>
              </a:r>
            </a:p>
            <a:p>
              <a:pPr algn="r"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   5.0 %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    10.0 %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    30.0 %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    30.0 %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  10.0 %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  16.7 %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  25.0 %</a:t>
              </a:r>
            </a:p>
            <a:p>
              <a:pPr algn="r"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  0.0 %           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0.0 %</a:t>
              </a:r>
            </a:p>
            <a:p>
              <a:pPr algn="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de-DE" sz="1200">
                <a:solidFill>
                  <a:schemeClr val="bg1"/>
                </a:solidFill>
                <a:latin typeface="RotisSansSerif" pitchFamily="2" charset="0"/>
              </a:endParaRPr>
            </a:p>
          </p:txBody>
        </p:sp>
        <p:sp>
          <p:nvSpPr>
            <p:cNvPr id="65" name="Text Box 61"/>
            <p:cNvSpPr txBox="1">
              <a:spLocks noChangeArrowheads="1"/>
            </p:cNvSpPr>
            <p:nvPr/>
          </p:nvSpPr>
          <p:spPr bwMode="auto">
            <a:xfrm>
              <a:off x="5007" y="2712"/>
              <a:ext cx="624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</a:t>
              </a: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20.0 %</a:t>
              </a:r>
            </a:p>
            <a:p>
              <a:pPr algn="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   20.0 %</a:t>
              </a:r>
            </a:p>
          </p:txBody>
        </p:sp>
        <p:sp>
          <p:nvSpPr>
            <p:cNvPr id="66" name="Text Box 62"/>
            <p:cNvSpPr txBox="1">
              <a:spLocks noChangeArrowheads="1"/>
            </p:cNvSpPr>
            <p:nvPr/>
          </p:nvSpPr>
          <p:spPr bwMode="auto">
            <a:xfrm>
              <a:off x="5151" y="3149"/>
              <a:ext cx="4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10.0 %</a:t>
              </a:r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>
              <a:off x="4673" y="3747"/>
              <a:ext cx="528" cy="233"/>
            </a:xfrm>
            <a:prstGeom prst="rect">
              <a:avLst/>
            </a:prstGeom>
            <a:solidFill>
              <a:srgbClr val="004E9F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de-CH">
                <a:latin typeface="RotisSansSerif" pitchFamily="2" charset="0"/>
              </a:endParaRPr>
            </a:p>
          </p:txBody>
        </p:sp>
        <p:sp>
          <p:nvSpPr>
            <p:cNvPr id="68" name="Text Box 64"/>
            <p:cNvSpPr txBox="1">
              <a:spLocks noChangeArrowheads="1"/>
            </p:cNvSpPr>
            <p:nvPr/>
          </p:nvSpPr>
          <p:spPr bwMode="auto">
            <a:xfrm>
              <a:off x="4709" y="3762"/>
              <a:ext cx="6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</a:t>
              </a:r>
              <a:r>
                <a:rPr lang="de-DE" sz="1200" b="1">
                  <a:solidFill>
                    <a:schemeClr val="bg1"/>
                  </a:solidFill>
                  <a:latin typeface="RotisSansSerif" pitchFamily="2" charset="0"/>
                </a:rPr>
                <a:t>41‘000.-</a:t>
              </a:r>
            </a:p>
          </p:txBody>
        </p:sp>
      </p:grpSp>
      <p:grpSp>
        <p:nvGrpSpPr>
          <p:cNvPr id="69" name="Group 66"/>
          <p:cNvGrpSpPr>
            <a:grpSpLocks/>
          </p:cNvGrpSpPr>
          <p:nvPr/>
        </p:nvGrpSpPr>
        <p:grpSpPr bwMode="auto">
          <a:xfrm>
            <a:off x="323850" y="1154113"/>
            <a:ext cx="8535988" cy="3783012"/>
            <a:chOff x="336" y="727"/>
            <a:chExt cx="5377" cy="2383"/>
          </a:xfrm>
        </p:grpSpPr>
        <p:sp>
          <p:nvSpPr>
            <p:cNvPr id="70" name="Rectangle 67"/>
            <p:cNvSpPr>
              <a:spLocks noChangeArrowheads="1"/>
            </p:cNvSpPr>
            <p:nvPr/>
          </p:nvSpPr>
          <p:spPr bwMode="auto">
            <a:xfrm>
              <a:off x="336" y="745"/>
              <a:ext cx="5377" cy="23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de-CH">
                <a:latin typeface="RotisSansSerif" pitchFamily="2" charset="0"/>
              </a:endParaRPr>
            </a:p>
          </p:txBody>
        </p:sp>
        <p:sp>
          <p:nvSpPr>
            <p:cNvPr id="71" name="Rectangle 68"/>
            <p:cNvSpPr>
              <a:spLocks noChangeArrowheads="1"/>
            </p:cNvSpPr>
            <p:nvPr/>
          </p:nvSpPr>
          <p:spPr bwMode="auto">
            <a:xfrm>
              <a:off x="340" y="749"/>
              <a:ext cx="5370" cy="23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CH">
                <a:latin typeface="RotisSansSerif" pitchFamily="2" charset="0"/>
              </a:endParaRPr>
            </a:p>
          </p:txBody>
        </p:sp>
        <p:sp>
          <p:nvSpPr>
            <p:cNvPr id="72" name="Line 69"/>
            <p:cNvSpPr>
              <a:spLocks noChangeShapeType="1"/>
            </p:cNvSpPr>
            <p:nvPr/>
          </p:nvSpPr>
          <p:spPr bwMode="auto">
            <a:xfrm>
              <a:off x="4170" y="932"/>
              <a:ext cx="0" cy="2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de-CH"/>
            </a:p>
          </p:txBody>
        </p:sp>
        <p:sp>
          <p:nvSpPr>
            <p:cNvPr id="73" name="Rectangle 70"/>
            <p:cNvSpPr>
              <a:spLocks noChangeArrowheads="1"/>
            </p:cNvSpPr>
            <p:nvPr/>
          </p:nvSpPr>
          <p:spPr bwMode="auto">
            <a:xfrm>
              <a:off x="5044" y="931"/>
              <a:ext cx="579" cy="2160"/>
            </a:xfrm>
            <a:prstGeom prst="rect">
              <a:avLst/>
            </a:prstGeom>
            <a:solidFill>
              <a:srgbClr val="004E9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>
                <a:latin typeface="RotisSansSerif" pitchFamily="2" charset="0"/>
              </a:endParaRPr>
            </a:p>
          </p:txBody>
        </p:sp>
        <p:sp>
          <p:nvSpPr>
            <p:cNvPr id="74" name="Rectangle 71"/>
            <p:cNvSpPr>
              <a:spLocks noChangeArrowheads="1"/>
            </p:cNvSpPr>
            <p:nvPr/>
          </p:nvSpPr>
          <p:spPr bwMode="auto">
            <a:xfrm>
              <a:off x="405" y="733"/>
              <a:ext cx="193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>
                  <a:latin typeface="RotisSansSerif" pitchFamily="2" charset="0"/>
                </a:rPr>
                <a:t>für:  HANDWERKER-EINZELFIRMA</a:t>
              </a:r>
            </a:p>
          </p:txBody>
        </p:sp>
        <p:sp>
          <p:nvSpPr>
            <p:cNvPr id="75" name="Rectangle 72"/>
            <p:cNvSpPr>
              <a:spLocks noChangeArrowheads="1"/>
            </p:cNvSpPr>
            <p:nvPr/>
          </p:nvSpPr>
          <p:spPr bwMode="auto">
            <a:xfrm>
              <a:off x="3479" y="727"/>
              <a:ext cx="156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>
                  <a:latin typeface="RotisSansSerif" pitchFamily="2" charset="0"/>
                </a:rPr>
                <a:t>WIR-ANNAHMESATZ: 30 %</a:t>
              </a:r>
            </a:p>
          </p:txBody>
        </p:sp>
        <p:sp>
          <p:nvSpPr>
            <p:cNvPr id="76" name="Rectangle 73"/>
            <p:cNvSpPr>
              <a:spLocks noChangeArrowheads="1"/>
            </p:cNvSpPr>
            <p:nvPr/>
          </p:nvSpPr>
          <p:spPr bwMode="auto">
            <a:xfrm>
              <a:off x="345" y="963"/>
              <a:ext cx="133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>
                  <a:solidFill>
                    <a:srgbClr val="000000"/>
                  </a:solidFill>
                  <a:latin typeface="RotisSansSerif" pitchFamily="2" charset="0"/>
                </a:rPr>
                <a:t> AUFWANDPOSITIONEN</a:t>
              </a:r>
              <a:endParaRPr lang="de-DE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77" name="Rectangle 74"/>
            <p:cNvSpPr>
              <a:spLocks noChangeArrowheads="1"/>
            </p:cNvSpPr>
            <p:nvPr/>
          </p:nvSpPr>
          <p:spPr bwMode="auto">
            <a:xfrm>
              <a:off x="3183" y="963"/>
              <a:ext cx="79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>
                  <a:solidFill>
                    <a:srgbClr val="000000"/>
                  </a:solidFill>
                  <a:latin typeface="RotisSansSerif" pitchFamily="2" charset="0"/>
                </a:rPr>
                <a:t>Gesamtbetrag</a:t>
              </a:r>
              <a:endParaRPr lang="de-DE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78" name="Rectangle 75"/>
            <p:cNvSpPr>
              <a:spLocks noChangeArrowheads="1"/>
            </p:cNvSpPr>
            <p:nvPr/>
          </p:nvSpPr>
          <p:spPr bwMode="auto">
            <a:xfrm>
              <a:off x="4113" y="963"/>
              <a:ext cx="89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de-DE">
                  <a:solidFill>
                    <a:srgbClr val="000000"/>
                  </a:solidFill>
                  <a:latin typeface="RotisSansSerif" pitchFamily="2" charset="0"/>
                </a:rPr>
                <a:t>davon </a:t>
              </a:r>
            </a:p>
            <a:p>
              <a:pPr algn="ctr" eaLnBrk="0" hangingPunct="0"/>
              <a:r>
                <a:rPr lang="de-DE">
                  <a:solidFill>
                    <a:srgbClr val="000000"/>
                  </a:solidFill>
                  <a:latin typeface="RotisSansSerif" pitchFamily="2" charset="0"/>
                </a:rPr>
                <a:t>in WIR</a:t>
              </a:r>
              <a:endParaRPr lang="de-DE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79" name="Rectangle 76"/>
            <p:cNvSpPr>
              <a:spLocks noChangeArrowheads="1"/>
            </p:cNvSpPr>
            <p:nvPr/>
          </p:nvSpPr>
          <p:spPr bwMode="auto">
            <a:xfrm>
              <a:off x="349" y="1245"/>
              <a:ext cx="244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>
                  <a:solidFill>
                    <a:srgbClr val="000000"/>
                  </a:solidFill>
                  <a:latin typeface="RotisSansSerif" pitchFamily="2" charset="0"/>
                </a:rPr>
                <a:t> Auswahl a. Aufwendungen/Anschaffungen</a:t>
              </a:r>
              <a:endParaRPr lang="de-DE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80" name="Rectangle 77"/>
            <p:cNvSpPr>
              <a:spLocks noChangeArrowheads="1"/>
            </p:cNvSpPr>
            <p:nvPr/>
          </p:nvSpPr>
          <p:spPr bwMode="auto">
            <a:xfrm>
              <a:off x="3380" y="1184"/>
              <a:ext cx="37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>
                  <a:solidFill>
                    <a:srgbClr val="000000"/>
                  </a:solidFill>
                  <a:latin typeface="RotisSansSerif" pitchFamily="2" charset="0"/>
                </a:rPr>
                <a:t>in </a:t>
              </a:r>
              <a:r>
                <a:rPr lang="de-CH">
                  <a:solidFill>
                    <a:srgbClr val="000000"/>
                  </a:solidFill>
                  <a:latin typeface="RotisSansSerif" pitchFamily="2" charset="0"/>
                </a:rPr>
                <a:t>CHF</a:t>
              </a:r>
              <a:endParaRPr lang="de-DE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81" name="Line 78"/>
            <p:cNvSpPr>
              <a:spLocks noChangeShapeType="1"/>
            </p:cNvSpPr>
            <p:nvPr/>
          </p:nvSpPr>
          <p:spPr bwMode="auto">
            <a:xfrm>
              <a:off x="342" y="1441"/>
              <a:ext cx="52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82" name="Text Box 79"/>
            <p:cNvSpPr txBox="1">
              <a:spLocks noChangeArrowheads="1"/>
            </p:cNvSpPr>
            <p:nvPr/>
          </p:nvSpPr>
          <p:spPr bwMode="auto">
            <a:xfrm>
              <a:off x="5104" y="1057"/>
              <a:ext cx="50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>
                  <a:latin typeface="RotisSansSerif" pitchFamily="2" charset="0"/>
                </a:rPr>
                <a:t> </a:t>
              </a:r>
              <a:r>
                <a:rPr lang="de-DE">
                  <a:solidFill>
                    <a:schemeClr val="bg1"/>
                  </a:solidFill>
                  <a:latin typeface="RotisSansSerif" pitchFamily="2" charset="0"/>
                </a:rPr>
                <a:t>in %</a:t>
              </a:r>
            </a:p>
          </p:txBody>
        </p:sp>
        <p:sp>
          <p:nvSpPr>
            <p:cNvPr id="83" name="Line 80"/>
            <p:cNvSpPr>
              <a:spLocks noChangeShapeType="1"/>
            </p:cNvSpPr>
            <p:nvPr/>
          </p:nvSpPr>
          <p:spPr bwMode="auto">
            <a:xfrm>
              <a:off x="3158" y="928"/>
              <a:ext cx="0" cy="2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de-CH"/>
            </a:p>
          </p:txBody>
        </p:sp>
        <p:sp>
          <p:nvSpPr>
            <p:cNvPr id="84" name="Line 81"/>
            <p:cNvSpPr>
              <a:spLocks noChangeShapeType="1"/>
            </p:cNvSpPr>
            <p:nvPr/>
          </p:nvSpPr>
          <p:spPr bwMode="auto">
            <a:xfrm>
              <a:off x="338" y="931"/>
              <a:ext cx="47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85" name="Group 82"/>
          <p:cNvGrpSpPr>
            <a:grpSpLocks/>
          </p:cNvGrpSpPr>
          <p:nvPr/>
        </p:nvGrpSpPr>
        <p:grpSpPr bwMode="auto">
          <a:xfrm>
            <a:off x="296863" y="2493963"/>
            <a:ext cx="8342312" cy="862012"/>
            <a:chOff x="199" y="1404"/>
            <a:chExt cx="5255" cy="543"/>
          </a:xfrm>
        </p:grpSpPr>
        <p:sp>
          <p:nvSpPr>
            <p:cNvPr id="86" name="Rectangle 83"/>
            <p:cNvSpPr>
              <a:spLocks noChangeArrowheads="1"/>
            </p:cNvSpPr>
            <p:nvPr/>
          </p:nvSpPr>
          <p:spPr bwMode="auto">
            <a:xfrm>
              <a:off x="199" y="1404"/>
              <a:ext cx="166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de-DE">
                  <a:solidFill>
                    <a:srgbClr val="000000"/>
                  </a:solidFill>
                  <a:latin typeface="RotisSansSerif" pitchFamily="2" charset="0"/>
                </a:rPr>
                <a:t> WARENAUFWAND</a:t>
              </a:r>
              <a:endParaRPr lang="de-DE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87" name="Rectangle 84"/>
            <p:cNvSpPr>
              <a:spLocks noChangeArrowheads="1"/>
            </p:cNvSpPr>
            <p:nvPr/>
          </p:nvSpPr>
          <p:spPr bwMode="auto">
            <a:xfrm>
              <a:off x="604" y="1589"/>
              <a:ext cx="485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tabLst>
                  <a:tab pos="4124325" algn="l"/>
                  <a:tab pos="5743575" algn="l"/>
                  <a:tab pos="7000875" algn="l"/>
                </a:tabLst>
              </a:pPr>
              <a:r>
                <a:rPr lang="de-DE">
                  <a:solidFill>
                    <a:srgbClr val="000000"/>
                  </a:solidFill>
                  <a:latin typeface="RotisSansSerif" pitchFamily="2" charset="0"/>
                </a:rPr>
                <a:t> Handelsware, Rohmaterial	320‘000.-	16‘000.-	</a:t>
              </a:r>
              <a:r>
                <a:rPr lang="de-DE">
                  <a:solidFill>
                    <a:schemeClr val="bg1"/>
                  </a:solidFill>
                  <a:latin typeface="RotisSansSerif" pitchFamily="2" charset="0"/>
                </a:rPr>
                <a:t>5.0 %</a:t>
              </a:r>
              <a:r>
                <a:rPr lang="de-DE">
                  <a:latin typeface="RotisSansSerif" pitchFamily="2" charset="0"/>
                </a:rPr>
                <a:t> </a:t>
              </a:r>
            </a:p>
          </p:txBody>
        </p:sp>
        <p:sp>
          <p:nvSpPr>
            <p:cNvPr id="88" name="Rectangle 85"/>
            <p:cNvSpPr>
              <a:spLocks noChangeArrowheads="1"/>
            </p:cNvSpPr>
            <p:nvPr/>
          </p:nvSpPr>
          <p:spPr bwMode="auto">
            <a:xfrm>
              <a:off x="604" y="1773"/>
              <a:ext cx="485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tabLst>
                  <a:tab pos="4124325" algn="l"/>
                  <a:tab pos="5743575" algn="l"/>
                  <a:tab pos="7000875" algn="l"/>
                </a:tabLst>
              </a:pPr>
              <a:r>
                <a:rPr lang="de-DE" dirty="0">
                  <a:solidFill>
                    <a:srgbClr val="000000"/>
                  </a:solidFill>
                  <a:latin typeface="RotisSansSerif" pitchFamily="2" charset="0"/>
                </a:rPr>
                <a:t> Fremdarbeiten	           0.-	         0.-	</a:t>
              </a:r>
              <a:r>
                <a:rPr lang="de-DE" dirty="0">
                  <a:solidFill>
                    <a:schemeClr val="bg1"/>
                  </a:solidFill>
                  <a:latin typeface="RotisSansSerif" pitchFamily="2" charset="0"/>
                </a:rPr>
                <a:t>0,0 %</a:t>
              </a:r>
              <a:r>
                <a:rPr lang="de-DE" dirty="0">
                  <a:latin typeface="RotisSansSerif" pitchFamily="2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4.3. WIR-System – Kundenbeispiel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0" hangingPunct="0">
              <a:defRPr/>
            </a:pPr>
            <a:fld id="{40CDFCB0-FFA2-4E7D-9295-536DAF5065E8}" type="datetime1">
              <a:rPr lang="de-CH" smtClean="0"/>
              <a:pPr eaLnBrk="0" hangingPunct="0">
                <a:defRPr/>
              </a:pPr>
              <a:t>20.11.2014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126D30-E12D-423C-AC0B-D5DBE5065D9B}" type="slidenum">
              <a:rPr lang="de-CH" smtClean="0"/>
              <a:pPr>
                <a:defRPr/>
              </a:pPr>
              <a:t>12</a:t>
            </a:fld>
            <a:endParaRPr lang="de-CH" dirty="0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236913" y="976313"/>
            <a:ext cx="5578475" cy="5341937"/>
            <a:chOff x="2117" y="615"/>
            <a:chExt cx="3514" cy="3365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2132" y="619"/>
              <a:ext cx="3448" cy="33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CH">
                <a:latin typeface="RotisSansSerif" pitchFamily="2" charset="0"/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5199" y="807"/>
              <a:ext cx="384" cy="2928"/>
            </a:xfrm>
            <a:prstGeom prst="rect">
              <a:avLst/>
            </a:prstGeom>
            <a:solidFill>
              <a:srgbClr val="004E9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>
                <a:latin typeface="RotisSansSerif" pitchFamily="2" charset="0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4035" y="808"/>
              <a:ext cx="636" cy="2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CH">
                <a:latin typeface="RotisSansSerif" pitchFamily="2" charset="0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152" y="663"/>
              <a:ext cx="113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für:  </a:t>
              </a:r>
              <a:r>
                <a:rPr lang="de-DE" sz="1200" b="1">
                  <a:latin typeface="RotisSansSerif" pitchFamily="2" charset="0"/>
                </a:rPr>
                <a:t>Handwerker-Einzelfirma</a:t>
              </a: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4310" y="663"/>
              <a:ext cx="97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 b="1">
                  <a:latin typeface="RotisSansSerif" pitchFamily="2" charset="0"/>
                </a:rPr>
                <a:t>WIR-Annahmesatz: 30%</a:t>
              </a: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152" y="833"/>
              <a:ext cx="75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 Aufwandpositionen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4037" y="833"/>
              <a:ext cx="52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Gesamtbetrag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783" y="833"/>
              <a:ext cx="25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davon </a:t>
              </a:r>
            </a:p>
            <a:p>
              <a:pPr algn="ctr"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in WIR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150" y="953"/>
              <a:ext cx="163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 Auswahl a. Aufwendungen/Anschaffungen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4219" y="940"/>
              <a:ext cx="25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in </a:t>
              </a:r>
              <a:r>
                <a:rPr lang="de-CH" sz="1200">
                  <a:solidFill>
                    <a:srgbClr val="000000"/>
                  </a:solidFill>
                  <a:latin typeface="RotisSansSerif" pitchFamily="2" charset="0"/>
                </a:rPr>
                <a:t>CHF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2154" y="1174"/>
              <a:ext cx="60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 Warenaufwand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2406" y="1255"/>
              <a:ext cx="99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Handelsware, Rohmaterial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2406" y="1345"/>
              <a:ext cx="54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Fremdarbeiten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2154" y="1464"/>
              <a:ext cx="66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 Betriebsaufwand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2406" y="1587"/>
              <a:ext cx="8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Unterhalt, Reparaturen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2406" y="1689"/>
              <a:ext cx="18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Auto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2406" y="1791"/>
              <a:ext cx="57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Versicherungen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2406" y="1893"/>
              <a:ext cx="102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Betriebs- und Hilfsmaterial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2406" y="1995"/>
              <a:ext cx="101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Büromaterial, Drucksachen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2406" y="2097"/>
              <a:ext cx="34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Werbung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2406" y="2199"/>
              <a:ext cx="87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Treuhand, Buchhaltung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2406" y="2301"/>
              <a:ext cx="2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Spesen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2406" y="2387"/>
              <a:ext cx="80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Zinsen (Miete, Pacht)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2406" y="2483"/>
              <a:ext cx="138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Personalnebenkosten (Schulung etc.)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2154" y="2618"/>
              <a:ext cx="10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 Mobilien/Neuanschaffungen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2406" y="2732"/>
              <a:ext cx="12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Fahrzeuge/Maschinen/Geräte/etc.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2406" y="2833"/>
              <a:ext cx="83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Betriebseinrichtungen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2154" y="2978"/>
              <a:ext cx="44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 Immobilien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2406" y="3091"/>
              <a:ext cx="93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Renovation Liegenschaft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2406" y="3193"/>
              <a:ext cx="8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Liegenschaftsunterhalt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2406" y="3295"/>
              <a:ext cx="131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WIR-Kredit-Amortisation (jährlich)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2154" y="3449"/>
              <a:ext cx="3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 </a:t>
              </a:r>
              <a:r>
                <a:rPr lang="de-DE" sz="1200" b="1">
                  <a:solidFill>
                    <a:srgbClr val="000000"/>
                  </a:solidFill>
                  <a:latin typeface="RotisSansSerif" pitchFamily="2" charset="0"/>
                </a:rPr>
                <a:t>Geschäft</a:t>
              </a:r>
              <a:endParaRPr lang="de-DE" sz="1200" b="1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2799" y="3467"/>
              <a:ext cx="10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(nur aufgeführte Positionen)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2154" y="3650"/>
              <a:ext cx="52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 Privatbereich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2158" y="3824"/>
              <a:ext cx="41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 Total  WIR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2861" y="3831"/>
              <a:ext cx="10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(nur aufgeführte Positionen)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2127" y="615"/>
              <a:ext cx="3456" cy="33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>
                <a:latin typeface="RotisSansSerif" pitchFamily="2" charset="0"/>
              </a:endParaRPr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>
              <a:off x="2127" y="807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>
              <a:off x="2127" y="1095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>
              <a:off x="2127" y="3432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>
              <a:off x="2127" y="3613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>
              <a:off x="2117" y="3795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9" name="Text Box 45"/>
            <p:cNvSpPr txBox="1">
              <a:spLocks noChangeArrowheads="1"/>
            </p:cNvSpPr>
            <p:nvPr/>
          </p:nvSpPr>
          <p:spPr bwMode="auto">
            <a:xfrm>
              <a:off x="5199" y="903"/>
              <a:ext cx="3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</a:t>
              </a: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in %</a:t>
              </a:r>
            </a:p>
          </p:txBody>
        </p:sp>
        <p:sp>
          <p:nvSpPr>
            <p:cNvPr id="50" name="Text Box 46"/>
            <p:cNvSpPr txBox="1">
              <a:spLocks noChangeArrowheads="1"/>
            </p:cNvSpPr>
            <p:nvPr/>
          </p:nvSpPr>
          <p:spPr bwMode="auto">
            <a:xfrm>
              <a:off x="4075" y="1254"/>
              <a:ext cx="576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320‘000.-</a:t>
              </a:r>
            </a:p>
            <a:p>
              <a:pPr eaLnBrk="0" hangingPunct="0">
                <a:lnSpc>
                  <a:spcPct val="50000"/>
                </a:lnSpc>
                <a:spcBef>
                  <a:spcPct val="20000"/>
                </a:spcBef>
              </a:pPr>
              <a:r>
                <a:rPr lang="de-DE" sz="1200">
                  <a:latin typeface="RotisSansSerif" pitchFamily="2" charset="0"/>
                </a:rPr>
                <a:t>            0.-</a:t>
              </a:r>
            </a:p>
          </p:txBody>
        </p:sp>
        <p:sp>
          <p:nvSpPr>
            <p:cNvPr id="51" name="Text Box 47"/>
            <p:cNvSpPr txBox="1">
              <a:spLocks noChangeArrowheads="1"/>
            </p:cNvSpPr>
            <p:nvPr/>
          </p:nvSpPr>
          <p:spPr bwMode="auto">
            <a:xfrm>
              <a:off x="4095" y="1590"/>
              <a:ext cx="528" cy="1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5‘000.-</a:t>
              </a:r>
            </a:p>
            <a:p>
              <a:pPr algn="r"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30‘000.-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6‘000.-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1‘000.-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9‘000.-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10‘000.-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12‘000.-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12‘000.-</a:t>
              </a:r>
            </a:p>
            <a:p>
              <a:pPr algn="r"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30‘000.-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      0.- 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endParaRPr lang="de-DE" sz="1200">
                <a:latin typeface="RotisSansSerif" pitchFamily="2" charset="0"/>
              </a:endParaRPr>
            </a:p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de-DE" sz="1200">
                <a:latin typeface="RotisSansSerif" pitchFamily="2" charset="0"/>
              </a:endParaRPr>
            </a:p>
          </p:txBody>
        </p:sp>
        <p:sp>
          <p:nvSpPr>
            <p:cNvPr id="52" name="Text Box 48"/>
            <p:cNvSpPr txBox="1">
              <a:spLocks noChangeArrowheads="1"/>
            </p:cNvSpPr>
            <p:nvPr/>
          </p:nvSpPr>
          <p:spPr bwMode="auto">
            <a:xfrm>
              <a:off x="4047" y="2712"/>
              <a:ext cx="624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20‘000.-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10‘000.-</a:t>
              </a:r>
            </a:p>
          </p:txBody>
        </p:sp>
        <p:sp>
          <p:nvSpPr>
            <p:cNvPr id="53" name="Line 49"/>
            <p:cNvSpPr>
              <a:spLocks noChangeShapeType="1"/>
            </p:cNvSpPr>
            <p:nvPr/>
          </p:nvSpPr>
          <p:spPr bwMode="auto">
            <a:xfrm>
              <a:off x="5199" y="3296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54" name="Text Box 50"/>
            <p:cNvSpPr txBox="1">
              <a:spLocks noChangeArrowheads="1"/>
            </p:cNvSpPr>
            <p:nvPr/>
          </p:nvSpPr>
          <p:spPr bwMode="auto">
            <a:xfrm>
              <a:off x="4095" y="3053"/>
              <a:ext cx="528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      0.-</a:t>
              </a:r>
            </a:p>
            <a:p>
              <a:pPr eaLnBrk="0" hangingPunct="0">
                <a:lnSpc>
                  <a:spcPct val="1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10‘000.-</a:t>
              </a:r>
            </a:p>
            <a:p>
              <a:pPr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      0.-</a:t>
              </a:r>
            </a:p>
          </p:txBody>
        </p:sp>
        <p:sp>
          <p:nvSpPr>
            <p:cNvPr id="55" name="Text Box 51"/>
            <p:cNvSpPr txBox="1">
              <a:spLocks noChangeArrowheads="1"/>
            </p:cNvSpPr>
            <p:nvPr/>
          </p:nvSpPr>
          <p:spPr bwMode="auto">
            <a:xfrm>
              <a:off x="4095" y="3432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 b="1">
                  <a:latin typeface="RotisSansSerif" pitchFamily="2" charset="0"/>
                </a:rPr>
                <a:t>475‘000.-</a:t>
              </a:r>
            </a:p>
          </p:txBody>
        </p:sp>
        <p:sp>
          <p:nvSpPr>
            <p:cNvPr id="56" name="Text Box 52"/>
            <p:cNvSpPr txBox="1">
              <a:spLocks noChangeArrowheads="1"/>
            </p:cNvSpPr>
            <p:nvPr/>
          </p:nvSpPr>
          <p:spPr bwMode="auto">
            <a:xfrm>
              <a:off x="2799" y="3613"/>
              <a:ext cx="9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Nur WIR-Teil</a:t>
              </a:r>
            </a:p>
          </p:txBody>
        </p:sp>
        <p:sp>
          <p:nvSpPr>
            <p:cNvPr id="57" name="Text Box 53"/>
            <p:cNvSpPr txBox="1">
              <a:spLocks noChangeArrowheads="1"/>
            </p:cNvSpPr>
            <p:nvPr/>
          </p:nvSpPr>
          <p:spPr bwMode="auto">
            <a:xfrm>
              <a:off x="4623" y="1254"/>
              <a:ext cx="576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16‘000.- </a:t>
              </a:r>
            </a:p>
            <a:p>
              <a:pPr eaLnBrk="0" hangingPunct="0">
                <a:lnSpc>
                  <a:spcPct val="50000"/>
                </a:lnSpc>
                <a:spcBef>
                  <a:spcPct val="20000"/>
                </a:spcBef>
              </a:pPr>
              <a:r>
                <a:rPr lang="de-DE" sz="1200">
                  <a:latin typeface="RotisSansSerif" pitchFamily="2" charset="0"/>
                </a:rPr>
                <a:t>            0.-</a:t>
              </a:r>
            </a:p>
          </p:txBody>
        </p:sp>
        <p:sp>
          <p:nvSpPr>
            <p:cNvPr id="58" name="Text Box 54"/>
            <p:cNvSpPr txBox="1">
              <a:spLocks noChangeArrowheads="1"/>
            </p:cNvSpPr>
            <p:nvPr/>
          </p:nvSpPr>
          <p:spPr bwMode="auto">
            <a:xfrm>
              <a:off x="5055" y="1254"/>
              <a:ext cx="576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 </a:t>
              </a: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5.0 %</a:t>
              </a:r>
            </a:p>
            <a:p>
              <a:pPr algn="r" eaLnBrk="0" hangingPunct="0">
                <a:lnSpc>
                  <a:spcPct val="50000"/>
                </a:lnSpc>
                <a:spcBef>
                  <a:spcPct val="2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0.0 %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           </a:t>
              </a:r>
            </a:p>
          </p:txBody>
        </p:sp>
        <p:sp>
          <p:nvSpPr>
            <p:cNvPr id="59" name="Text Box 55"/>
            <p:cNvSpPr txBox="1">
              <a:spLocks noChangeArrowheads="1"/>
            </p:cNvSpPr>
            <p:nvPr/>
          </p:nvSpPr>
          <p:spPr bwMode="auto">
            <a:xfrm>
              <a:off x="4671" y="1590"/>
              <a:ext cx="528" cy="1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  900.-</a:t>
              </a:r>
            </a:p>
            <a:p>
              <a:pPr algn="r"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1‘500.-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600.-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300.-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2‘700.-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1‘000.-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2‘000.-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3‘000.-</a:t>
              </a:r>
            </a:p>
            <a:p>
              <a:pPr algn="r"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      0.- </a:t>
              </a:r>
            </a:p>
            <a:p>
              <a:pPr eaLnBrk="0" hangingPunct="0">
                <a:lnSpc>
                  <a:spcPct val="40000"/>
                </a:lnSpc>
                <a:spcBef>
                  <a:spcPct val="50000"/>
                </a:spcBef>
              </a:pPr>
              <a:endParaRPr lang="de-DE" sz="1200">
                <a:latin typeface="RotisSansSerif" pitchFamily="2" charset="0"/>
              </a:endParaRPr>
            </a:p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de-DE" sz="1200">
                <a:latin typeface="RotisSansSerif" pitchFamily="2" charset="0"/>
              </a:endParaRPr>
            </a:p>
          </p:txBody>
        </p:sp>
        <p:sp>
          <p:nvSpPr>
            <p:cNvPr id="60" name="Text Box 56"/>
            <p:cNvSpPr txBox="1">
              <a:spLocks noChangeArrowheads="1"/>
            </p:cNvSpPr>
            <p:nvPr/>
          </p:nvSpPr>
          <p:spPr bwMode="auto">
            <a:xfrm>
              <a:off x="4575" y="2712"/>
              <a:ext cx="624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4‘000.-</a:t>
              </a:r>
            </a:p>
            <a:p>
              <a:pPr algn="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2‘000.-</a:t>
              </a:r>
            </a:p>
          </p:txBody>
        </p:sp>
        <p:sp>
          <p:nvSpPr>
            <p:cNvPr id="61" name="Text Box 57"/>
            <p:cNvSpPr txBox="1">
              <a:spLocks noChangeArrowheads="1"/>
            </p:cNvSpPr>
            <p:nvPr/>
          </p:nvSpPr>
          <p:spPr bwMode="auto">
            <a:xfrm>
              <a:off x="4671" y="3053"/>
              <a:ext cx="528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      0.-</a:t>
              </a:r>
            </a:p>
            <a:p>
              <a:pPr algn="r" eaLnBrk="0" hangingPunct="0">
                <a:lnSpc>
                  <a:spcPct val="1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1‘000.-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      0.-</a:t>
              </a:r>
            </a:p>
          </p:txBody>
        </p:sp>
        <p:sp>
          <p:nvSpPr>
            <p:cNvPr id="62" name="Text Box 58"/>
            <p:cNvSpPr txBox="1">
              <a:spLocks noChangeArrowheads="1"/>
            </p:cNvSpPr>
            <p:nvPr/>
          </p:nvSpPr>
          <p:spPr bwMode="auto">
            <a:xfrm>
              <a:off x="4671" y="3432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</a:t>
              </a:r>
              <a:r>
                <a:rPr lang="de-DE" sz="1200" b="1">
                  <a:latin typeface="RotisSansSerif" pitchFamily="2" charset="0"/>
                </a:rPr>
                <a:t>35‘000.-</a:t>
              </a:r>
            </a:p>
          </p:txBody>
        </p:sp>
        <p:sp>
          <p:nvSpPr>
            <p:cNvPr id="63" name="Text Box 59"/>
            <p:cNvSpPr txBox="1">
              <a:spLocks noChangeArrowheads="1"/>
            </p:cNvSpPr>
            <p:nvPr/>
          </p:nvSpPr>
          <p:spPr bwMode="auto">
            <a:xfrm>
              <a:off x="4767" y="3613"/>
              <a:ext cx="4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6‘000.-</a:t>
              </a:r>
            </a:p>
          </p:txBody>
        </p:sp>
        <p:sp>
          <p:nvSpPr>
            <p:cNvPr id="64" name="Text Box 60"/>
            <p:cNvSpPr txBox="1">
              <a:spLocks noChangeArrowheads="1"/>
            </p:cNvSpPr>
            <p:nvPr/>
          </p:nvSpPr>
          <p:spPr bwMode="auto">
            <a:xfrm>
              <a:off x="5103" y="1590"/>
              <a:ext cx="528" cy="1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</a:t>
              </a: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18.0 %</a:t>
              </a:r>
            </a:p>
            <a:p>
              <a:pPr algn="r"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   5.0 %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    10.0 %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    30.0 %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    30.0 %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  10.0 %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  16.7 %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  25.0 %</a:t>
              </a:r>
            </a:p>
            <a:p>
              <a:pPr algn="r"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  0.0 %           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0.0 %</a:t>
              </a:r>
            </a:p>
            <a:p>
              <a:pPr algn="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de-DE" sz="1200">
                <a:solidFill>
                  <a:schemeClr val="bg1"/>
                </a:solidFill>
                <a:latin typeface="RotisSansSerif" pitchFamily="2" charset="0"/>
              </a:endParaRPr>
            </a:p>
          </p:txBody>
        </p:sp>
        <p:sp>
          <p:nvSpPr>
            <p:cNvPr id="65" name="Text Box 61"/>
            <p:cNvSpPr txBox="1">
              <a:spLocks noChangeArrowheads="1"/>
            </p:cNvSpPr>
            <p:nvPr/>
          </p:nvSpPr>
          <p:spPr bwMode="auto">
            <a:xfrm>
              <a:off x="5007" y="2712"/>
              <a:ext cx="624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</a:t>
              </a: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20.0 %</a:t>
              </a:r>
            </a:p>
            <a:p>
              <a:pPr algn="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   20.0 %</a:t>
              </a:r>
            </a:p>
          </p:txBody>
        </p:sp>
        <p:sp>
          <p:nvSpPr>
            <p:cNvPr id="66" name="Text Box 62"/>
            <p:cNvSpPr txBox="1">
              <a:spLocks noChangeArrowheads="1"/>
            </p:cNvSpPr>
            <p:nvPr/>
          </p:nvSpPr>
          <p:spPr bwMode="auto">
            <a:xfrm>
              <a:off x="5151" y="3149"/>
              <a:ext cx="4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10.0 %</a:t>
              </a:r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>
              <a:off x="4673" y="3747"/>
              <a:ext cx="528" cy="233"/>
            </a:xfrm>
            <a:prstGeom prst="rect">
              <a:avLst/>
            </a:prstGeom>
            <a:solidFill>
              <a:srgbClr val="004E9F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de-CH">
                <a:latin typeface="RotisSansSerif" pitchFamily="2" charset="0"/>
              </a:endParaRPr>
            </a:p>
          </p:txBody>
        </p:sp>
        <p:sp>
          <p:nvSpPr>
            <p:cNvPr id="68" name="Text Box 64"/>
            <p:cNvSpPr txBox="1">
              <a:spLocks noChangeArrowheads="1"/>
            </p:cNvSpPr>
            <p:nvPr/>
          </p:nvSpPr>
          <p:spPr bwMode="auto">
            <a:xfrm>
              <a:off x="4709" y="3762"/>
              <a:ext cx="6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</a:t>
              </a:r>
              <a:r>
                <a:rPr lang="de-DE" sz="1200" b="1">
                  <a:solidFill>
                    <a:schemeClr val="bg1"/>
                  </a:solidFill>
                  <a:latin typeface="RotisSansSerif" pitchFamily="2" charset="0"/>
                </a:rPr>
                <a:t>41‘000.-</a:t>
              </a:r>
            </a:p>
          </p:txBody>
        </p:sp>
      </p:grpSp>
      <p:grpSp>
        <p:nvGrpSpPr>
          <p:cNvPr id="69" name="Group 66"/>
          <p:cNvGrpSpPr>
            <a:grpSpLocks/>
          </p:cNvGrpSpPr>
          <p:nvPr/>
        </p:nvGrpSpPr>
        <p:grpSpPr bwMode="auto">
          <a:xfrm>
            <a:off x="323850" y="1154113"/>
            <a:ext cx="8535988" cy="3783012"/>
            <a:chOff x="336" y="727"/>
            <a:chExt cx="5377" cy="2383"/>
          </a:xfrm>
        </p:grpSpPr>
        <p:sp>
          <p:nvSpPr>
            <p:cNvPr id="70" name="Rectangle 67"/>
            <p:cNvSpPr>
              <a:spLocks noChangeArrowheads="1"/>
            </p:cNvSpPr>
            <p:nvPr/>
          </p:nvSpPr>
          <p:spPr bwMode="auto">
            <a:xfrm>
              <a:off x="336" y="745"/>
              <a:ext cx="5377" cy="23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de-CH">
                <a:latin typeface="RotisSansSerif" pitchFamily="2" charset="0"/>
              </a:endParaRPr>
            </a:p>
          </p:txBody>
        </p:sp>
        <p:sp>
          <p:nvSpPr>
            <p:cNvPr id="71" name="Rectangle 68"/>
            <p:cNvSpPr>
              <a:spLocks noChangeArrowheads="1"/>
            </p:cNvSpPr>
            <p:nvPr/>
          </p:nvSpPr>
          <p:spPr bwMode="auto">
            <a:xfrm>
              <a:off x="340" y="749"/>
              <a:ext cx="5370" cy="23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CH">
                <a:latin typeface="RotisSansSerif" pitchFamily="2" charset="0"/>
              </a:endParaRPr>
            </a:p>
          </p:txBody>
        </p:sp>
        <p:sp>
          <p:nvSpPr>
            <p:cNvPr id="72" name="Line 69"/>
            <p:cNvSpPr>
              <a:spLocks noChangeShapeType="1"/>
            </p:cNvSpPr>
            <p:nvPr/>
          </p:nvSpPr>
          <p:spPr bwMode="auto">
            <a:xfrm>
              <a:off x="4170" y="932"/>
              <a:ext cx="0" cy="2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de-CH"/>
            </a:p>
          </p:txBody>
        </p:sp>
        <p:sp>
          <p:nvSpPr>
            <p:cNvPr id="73" name="Rectangle 70"/>
            <p:cNvSpPr>
              <a:spLocks noChangeArrowheads="1"/>
            </p:cNvSpPr>
            <p:nvPr/>
          </p:nvSpPr>
          <p:spPr bwMode="auto">
            <a:xfrm>
              <a:off x="5044" y="931"/>
              <a:ext cx="579" cy="2160"/>
            </a:xfrm>
            <a:prstGeom prst="rect">
              <a:avLst/>
            </a:prstGeom>
            <a:solidFill>
              <a:srgbClr val="004E9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>
                <a:latin typeface="RotisSansSerif" pitchFamily="2" charset="0"/>
              </a:endParaRPr>
            </a:p>
          </p:txBody>
        </p:sp>
        <p:sp>
          <p:nvSpPr>
            <p:cNvPr id="74" name="Rectangle 71"/>
            <p:cNvSpPr>
              <a:spLocks noChangeArrowheads="1"/>
            </p:cNvSpPr>
            <p:nvPr/>
          </p:nvSpPr>
          <p:spPr bwMode="auto">
            <a:xfrm>
              <a:off x="405" y="733"/>
              <a:ext cx="193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>
                  <a:latin typeface="RotisSansSerif" pitchFamily="2" charset="0"/>
                </a:rPr>
                <a:t>für:  HANDWERKER-EINZELFIRMA</a:t>
              </a:r>
            </a:p>
          </p:txBody>
        </p:sp>
        <p:sp>
          <p:nvSpPr>
            <p:cNvPr id="75" name="Rectangle 72"/>
            <p:cNvSpPr>
              <a:spLocks noChangeArrowheads="1"/>
            </p:cNvSpPr>
            <p:nvPr/>
          </p:nvSpPr>
          <p:spPr bwMode="auto">
            <a:xfrm>
              <a:off x="3479" y="727"/>
              <a:ext cx="156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>
                  <a:latin typeface="RotisSansSerif" pitchFamily="2" charset="0"/>
                </a:rPr>
                <a:t>WIR-ANNAHMESATZ: 30 %</a:t>
              </a:r>
            </a:p>
          </p:txBody>
        </p:sp>
        <p:sp>
          <p:nvSpPr>
            <p:cNvPr id="76" name="Rectangle 73"/>
            <p:cNvSpPr>
              <a:spLocks noChangeArrowheads="1"/>
            </p:cNvSpPr>
            <p:nvPr/>
          </p:nvSpPr>
          <p:spPr bwMode="auto">
            <a:xfrm>
              <a:off x="345" y="963"/>
              <a:ext cx="133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>
                  <a:solidFill>
                    <a:srgbClr val="000000"/>
                  </a:solidFill>
                  <a:latin typeface="RotisSansSerif" pitchFamily="2" charset="0"/>
                </a:rPr>
                <a:t> AUFWANDPOSITIONEN</a:t>
              </a:r>
              <a:endParaRPr lang="de-DE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77" name="Rectangle 74"/>
            <p:cNvSpPr>
              <a:spLocks noChangeArrowheads="1"/>
            </p:cNvSpPr>
            <p:nvPr/>
          </p:nvSpPr>
          <p:spPr bwMode="auto">
            <a:xfrm>
              <a:off x="3183" y="963"/>
              <a:ext cx="79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>
                  <a:solidFill>
                    <a:srgbClr val="000000"/>
                  </a:solidFill>
                  <a:latin typeface="RotisSansSerif" pitchFamily="2" charset="0"/>
                </a:rPr>
                <a:t>Gesamtbetrag</a:t>
              </a:r>
              <a:endParaRPr lang="de-DE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78" name="Rectangle 75"/>
            <p:cNvSpPr>
              <a:spLocks noChangeArrowheads="1"/>
            </p:cNvSpPr>
            <p:nvPr/>
          </p:nvSpPr>
          <p:spPr bwMode="auto">
            <a:xfrm>
              <a:off x="4113" y="963"/>
              <a:ext cx="89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de-DE">
                  <a:solidFill>
                    <a:srgbClr val="000000"/>
                  </a:solidFill>
                  <a:latin typeface="RotisSansSerif" pitchFamily="2" charset="0"/>
                </a:rPr>
                <a:t>davon </a:t>
              </a:r>
            </a:p>
            <a:p>
              <a:pPr algn="ctr" eaLnBrk="0" hangingPunct="0"/>
              <a:r>
                <a:rPr lang="de-DE">
                  <a:solidFill>
                    <a:srgbClr val="000000"/>
                  </a:solidFill>
                  <a:latin typeface="RotisSansSerif" pitchFamily="2" charset="0"/>
                </a:rPr>
                <a:t>in WIR</a:t>
              </a:r>
              <a:endParaRPr lang="de-DE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79" name="Rectangle 76"/>
            <p:cNvSpPr>
              <a:spLocks noChangeArrowheads="1"/>
            </p:cNvSpPr>
            <p:nvPr/>
          </p:nvSpPr>
          <p:spPr bwMode="auto">
            <a:xfrm>
              <a:off x="349" y="1245"/>
              <a:ext cx="244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>
                  <a:solidFill>
                    <a:srgbClr val="000000"/>
                  </a:solidFill>
                  <a:latin typeface="RotisSansSerif" pitchFamily="2" charset="0"/>
                </a:rPr>
                <a:t> Auswahl a. Aufwendungen/Anschaffungen</a:t>
              </a:r>
              <a:endParaRPr lang="de-DE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80" name="Rectangle 77"/>
            <p:cNvSpPr>
              <a:spLocks noChangeArrowheads="1"/>
            </p:cNvSpPr>
            <p:nvPr/>
          </p:nvSpPr>
          <p:spPr bwMode="auto">
            <a:xfrm>
              <a:off x="3380" y="1184"/>
              <a:ext cx="37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>
                  <a:solidFill>
                    <a:srgbClr val="000000"/>
                  </a:solidFill>
                  <a:latin typeface="RotisSansSerif" pitchFamily="2" charset="0"/>
                </a:rPr>
                <a:t>in </a:t>
              </a:r>
              <a:r>
                <a:rPr lang="de-CH">
                  <a:solidFill>
                    <a:srgbClr val="000000"/>
                  </a:solidFill>
                  <a:latin typeface="RotisSansSerif" pitchFamily="2" charset="0"/>
                </a:rPr>
                <a:t>CHF</a:t>
              </a:r>
              <a:endParaRPr lang="de-DE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81" name="Line 78"/>
            <p:cNvSpPr>
              <a:spLocks noChangeShapeType="1"/>
            </p:cNvSpPr>
            <p:nvPr/>
          </p:nvSpPr>
          <p:spPr bwMode="auto">
            <a:xfrm>
              <a:off x="342" y="1441"/>
              <a:ext cx="52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82" name="Text Box 79"/>
            <p:cNvSpPr txBox="1">
              <a:spLocks noChangeArrowheads="1"/>
            </p:cNvSpPr>
            <p:nvPr/>
          </p:nvSpPr>
          <p:spPr bwMode="auto">
            <a:xfrm>
              <a:off x="5104" y="1057"/>
              <a:ext cx="50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>
                  <a:latin typeface="RotisSansSerif" pitchFamily="2" charset="0"/>
                </a:rPr>
                <a:t> </a:t>
              </a:r>
              <a:r>
                <a:rPr lang="de-DE">
                  <a:solidFill>
                    <a:schemeClr val="bg1"/>
                  </a:solidFill>
                  <a:latin typeface="RotisSansSerif" pitchFamily="2" charset="0"/>
                </a:rPr>
                <a:t>in %</a:t>
              </a:r>
            </a:p>
          </p:txBody>
        </p:sp>
        <p:sp>
          <p:nvSpPr>
            <p:cNvPr id="83" name="Line 80"/>
            <p:cNvSpPr>
              <a:spLocks noChangeShapeType="1"/>
            </p:cNvSpPr>
            <p:nvPr/>
          </p:nvSpPr>
          <p:spPr bwMode="auto">
            <a:xfrm>
              <a:off x="3158" y="928"/>
              <a:ext cx="0" cy="2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de-CH"/>
            </a:p>
          </p:txBody>
        </p:sp>
        <p:sp>
          <p:nvSpPr>
            <p:cNvPr id="84" name="Line 81"/>
            <p:cNvSpPr>
              <a:spLocks noChangeShapeType="1"/>
            </p:cNvSpPr>
            <p:nvPr/>
          </p:nvSpPr>
          <p:spPr bwMode="auto">
            <a:xfrm>
              <a:off x="338" y="931"/>
              <a:ext cx="47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85" name="Group 82"/>
          <p:cNvGrpSpPr>
            <a:grpSpLocks/>
          </p:cNvGrpSpPr>
          <p:nvPr/>
        </p:nvGrpSpPr>
        <p:grpSpPr bwMode="auto">
          <a:xfrm>
            <a:off x="331788" y="2490788"/>
            <a:ext cx="8599487" cy="1192212"/>
            <a:chOff x="199" y="1404"/>
            <a:chExt cx="5417" cy="751"/>
          </a:xfrm>
        </p:grpSpPr>
        <p:sp>
          <p:nvSpPr>
            <p:cNvPr id="86" name="Rectangle 83"/>
            <p:cNvSpPr>
              <a:spLocks noChangeArrowheads="1"/>
            </p:cNvSpPr>
            <p:nvPr/>
          </p:nvSpPr>
          <p:spPr bwMode="auto">
            <a:xfrm>
              <a:off x="199" y="1404"/>
              <a:ext cx="166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de-DE">
                  <a:solidFill>
                    <a:srgbClr val="000000"/>
                  </a:solidFill>
                  <a:latin typeface="RotisSansSerif" pitchFamily="2" charset="0"/>
                </a:rPr>
                <a:t> BETRIEBSAUFWAND</a:t>
              </a:r>
              <a:endParaRPr lang="de-DE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87" name="Rectangle 84"/>
            <p:cNvSpPr>
              <a:spLocks noChangeArrowheads="1"/>
            </p:cNvSpPr>
            <p:nvPr/>
          </p:nvSpPr>
          <p:spPr bwMode="auto">
            <a:xfrm>
              <a:off x="604" y="1585"/>
              <a:ext cx="4952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tabLst>
                  <a:tab pos="4124325" algn="l"/>
                  <a:tab pos="5743575" algn="l"/>
                  <a:tab pos="7000875" algn="l"/>
                </a:tabLst>
              </a:pPr>
              <a:r>
                <a:rPr lang="de-DE" dirty="0">
                  <a:solidFill>
                    <a:srgbClr val="000000"/>
                  </a:solidFill>
                  <a:latin typeface="RotisSansSerif" pitchFamily="2" charset="0"/>
                </a:rPr>
                <a:t> Unterhalt, Reparaturen	  5‘000.-	   900.-     </a:t>
              </a:r>
              <a:r>
                <a:rPr lang="de-DE" dirty="0" smtClean="0">
                  <a:solidFill>
                    <a:schemeClr val="bg1"/>
                  </a:solidFill>
                  <a:latin typeface="RotisSansSerif" pitchFamily="2" charset="0"/>
                </a:rPr>
                <a:t>18,0 </a:t>
              </a:r>
              <a:r>
                <a:rPr lang="de-DE" dirty="0">
                  <a:solidFill>
                    <a:schemeClr val="bg1"/>
                  </a:solidFill>
                  <a:latin typeface="RotisSansSerif" pitchFamily="2" charset="0"/>
                </a:rPr>
                <a:t>%</a:t>
              </a:r>
            </a:p>
          </p:txBody>
        </p:sp>
        <p:sp>
          <p:nvSpPr>
            <p:cNvPr id="88" name="Rectangle 85"/>
            <p:cNvSpPr>
              <a:spLocks noChangeArrowheads="1"/>
            </p:cNvSpPr>
            <p:nvPr/>
          </p:nvSpPr>
          <p:spPr bwMode="auto">
            <a:xfrm>
              <a:off x="604" y="1769"/>
              <a:ext cx="5012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tabLst>
                  <a:tab pos="4124325" algn="l"/>
                  <a:tab pos="5743575" algn="l"/>
                  <a:tab pos="7000875" algn="l"/>
                </a:tabLst>
              </a:pPr>
              <a:r>
                <a:rPr lang="de-DE" dirty="0">
                  <a:solidFill>
                    <a:srgbClr val="000000"/>
                  </a:solidFill>
                  <a:latin typeface="RotisSansSerif" pitchFamily="2" charset="0"/>
                </a:rPr>
                <a:t> Auto                   	30‘000.-	1‘500.-      </a:t>
              </a:r>
              <a:r>
                <a:rPr lang="de-DE" dirty="0" smtClean="0">
                  <a:solidFill>
                    <a:srgbClr val="000000"/>
                  </a:solidFill>
                  <a:latin typeface="RotisSansSerif" pitchFamily="2" charset="0"/>
                </a:rPr>
                <a:t>	</a:t>
              </a:r>
              <a:r>
                <a:rPr lang="de-DE" dirty="0" smtClean="0">
                  <a:solidFill>
                    <a:schemeClr val="bg1"/>
                  </a:solidFill>
                  <a:latin typeface="RotisSansSerif" pitchFamily="2" charset="0"/>
                </a:rPr>
                <a:t>5,0 </a:t>
              </a:r>
              <a:r>
                <a:rPr lang="de-DE" dirty="0">
                  <a:solidFill>
                    <a:schemeClr val="bg1"/>
                  </a:solidFill>
                  <a:latin typeface="RotisSansSerif" pitchFamily="2" charset="0"/>
                </a:rPr>
                <a:t>%</a:t>
              </a:r>
            </a:p>
          </p:txBody>
        </p:sp>
        <p:sp>
          <p:nvSpPr>
            <p:cNvPr id="89" name="Rectangle 86"/>
            <p:cNvSpPr>
              <a:spLocks noChangeArrowheads="1"/>
            </p:cNvSpPr>
            <p:nvPr/>
          </p:nvSpPr>
          <p:spPr bwMode="auto">
            <a:xfrm>
              <a:off x="604" y="1951"/>
              <a:ext cx="5012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tabLst>
                  <a:tab pos="4124325" algn="l"/>
                  <a:tab pos="5743575" algn="l"/>
                  <a:tab pos="6905625" algn="l"/>
                </a:tabLst>
              </a:pPr>
              <a:r>
                <a:rPr lang="de-DE" dirty="0">
                  <a:solidFill>
                    <a:srgbClr val="000000"/>
                  </a:solidFill>
                  <a:latin typeface="RotisSansSerif" pitchFamily="2" charset="0"/>
                </a:rPr>
                <a:t> Versicherungen	  6‘000.-	   600.-   </a:t>
              </a:r>
              <a:r>
                <a:rPr lang="de-DE" dirty="0" smtClean="0">
                  <a:solidFill>
                    <a:srgbClr val="000000"/>
                  </a:solidFill>
                  <a:latin typeface="RotisSansSerif" pitchFamily="2" charset="0"/>
                </a:rPr>
                <a:t>	</a:t>
              </a:r>
              <a:r>
                <a:rPr lang="de-DE" dirty="0" smtClean="0">
                  <a:solidFill>
                    <a:schemeClr val="bg1"/>
                  </a:solidFill>
                  <a:latin typeface="RotisSansSerif" pitchFamily="2" charset="0"/>
                </a:rPr>
                <a:t>10,0 </a:t>
              </a:r>
              <a:r>
                <a:rPr lang="de-DE" dirty="0">
                  <a:solidFill>
                    <a:schemeClr val="bg1"/>
                  </a:solidFill>
                  <a:latin typeface="RotisSansSerif" pitchFamily="2" charset="0"/>
                </a:rPr>
                <a:t>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4.3. WIR-System – Kundenbeispiel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0" hangingPunct="0">
              <a:defRPr/>
            </a:pPr>
            <a:fld id="{40CDFCB0-FFA2-4E7D-9295-536DAF5065E8}" type="datetime1">
              <a:rPr lang="de-CH" smtClean="0"/>
              <a:pPr eaLnBrk="0" hangingPunct="0">
                <a:defRPr/>
              </a:pPr>
              <a:t>20.11.2014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126D30-E12D-423C-AC0B-D5DBE5065D9B}" type="slidenum">
              <a:rPr lang="de-CH" smtClean="0"/>
              <a:pPr>
                <a:defRPr/>
              </a:pPr>
              <a:t>13</a:t>
            </a:fld>
            <a:endParaRPr lang="de-CH" dirty="0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236913" y="976313"/>
            <a:ext cx="5578475" cy="5341937"/>
            <a:chOff x="2117" y="615"/>
            <a:chExt cx="3514" cy="3365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2132" y="619"/>
              <a:ext cx="3448" cy="33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CH">
                <a:latin typeface="RotisSansSerif" pitchFamily="2" charset="0"/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5199" y="807"/>
              <a:ext cx="384" cy="2928"/>
            </a:xfrm>
            <a:prstGeom prst="rect">
              <a:avLst/>
            </a:prstGeom>
            <a:solidFill>
              <a:srgbClr val="004E9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>
                <a:latin typeface="RotisSansSerif" pitchFamily="2" charset="0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4035" y="808"/>
              <a:ext cx="636" cy="2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CH">
                <a:latin typeface="RotisSansSerif" pitchFamily="2" charset="0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152" y="663"/>
              <a:ext cx="113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für:  </a:t>
              </a:r>
              <a:r>
                <a:rPr lang="de-DE" sz="1200" b="1">
                  <a:latin typeface="RotisSansSerif" pitchFamily="2" charset="0"/>
                </a:rPr>
                <a:t>Handwerker-Einzelfirma</a:t>
              </a: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4310" y="663"/>
              <a:ext cx="97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 b="1">
                  <a:latin typeface="RotisSansSerif" pitchFamily="2" charset="0"/>
                </a:rPr>
                <a:t>WIR-Annahmesatz: 30%</a:t>
              </a: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152" y="833"/>
              <a:ext cx="75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 Aufwandpositionen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4037" y="833"/>
              <a:ext cx="52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Gesamtbetrag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783" y="833"/>
              <a:ext cx="25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davon </a:t>
              </a:r>
            </a:p>
            <a:p>
              <a:pPr algn="ctr"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in WIR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150" y="953"/>
              <a:ext cx="163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 Auswahl a. Aufwendungen/Anschaffungen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4219" y="940"/>
              <a:ext cx="25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in </a:t>
              </a:r>
              <a:r>
                <a:rPr lang="de-CH" sz="1200">
                  <a:solidFill>
                    <a:srgbClr val="000000"/>
                  </a:solidFill>
                  <a:latin typeface="RotisSansSerif" pitchFamily="2" charset="0"/>
                </a:rPr>
                <a:t>CHF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2154" y="1174"/>
              <a:ext cx="60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 Warenaufwand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2406" y="1255"/>
              <a:ext cx="99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Handelsware, Rohmaterial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2406" y="1345"/>
              <a:ext cx="54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Fremdarbeiten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2154" y="1464"/>
              <a:ext cx="66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 Betriebsaufwand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2406" y="1587"/>
              <a:ext cx="8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Unterhalt, Reparaturen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2406" y="1689"/>
              <a:ext cx="18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Auto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2406" y="1791"/>
              <a:ext cx="57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Versicherungen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2406" y="1893"/>
              <a:ext cx="102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Betriebs- und Hilfsmaterial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2406" y="1995"/>
              <a:ext cx="101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Büromaterial, Drucksachen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2406" y="2097"/>
              <a:ext cx="34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Werbung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2406" y="2199"/>
              <a:ext cx="87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Treuhand, Buchhaltung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2406" y="2301"/>
              <a:ext cx="2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Spesen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2406" y="2387"/>
              <a:ext cx="80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Zinsen (Miete, Pacht)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2406" y="2483"/>
              <a:ext cx="138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Personalnebenkosten (Schulung etc.)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2154" y="2618"/>
              <a:ext cx="10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 Mobilien/Neuanschaffungen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2406" y="2732"/>
              <a:ext cx="12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Fahrzeuge/Maschinen/Geräte/etc.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2406" y="2833"/>
              <a:ext cx="83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Betriebseinrichtungen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2154" y="2978"/>
              <a:ext cx="44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 Immobilien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2406" y="3091"/>
              <a:ext cx="93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Renovation Liegenschaft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2406" y="3193"/>
              <a:ext cx="8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Liegenschaftsunterhalt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2406" y="3295"/>
              <a:ext cx="131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WIR-Kredit-Amortisation (jährlich)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2154" y="3449"/>
              <a:ext cx="3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 </a:t>
              </a:r>
              <a:r>
                <a:rPr lang="de-DE" sz="1200" b="1">
                  <a:solidFill>
                    <a:srgbClr val="000000"/>
                  </a:solidFill>
                  <a:latin typeface="RotisSansSerif" pitchFamily="2" charset="0"/>
                </a:rPr>
                <a:t>Geschäft</a:t>
              </a:r>
              <a:endParaRPr lang="de-DE" sz="1200" b="1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2799" y="3467"/>
              <a:ext cx="10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(nur aufgeführte Positionen)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2154" y="3650"/>
              <a:ext cx="52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 Privatbereich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2158" y="3824"/>
              <a:ext cx="41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 Total  WIR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2861" y="3831"/>
              <a:ext cx="10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(nur aufgeführte Positionen)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2127" y="615"/>
              <a:ext cx="3456" cy="33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>
                <a:latin typeface="RotisSansSerif" pitchFamily="2" charset="0"/>
              </a:endParaRPr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>
              <a:off x="2127" y="807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>
              <a:off x="2127" y="1095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>
              <a:off x="2127" y="3432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>
              <a:off x="2127" y="3613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>
              <a:off x="2117" y="3795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9" name="Text Box 45"/>
            <p:cNvSpPr txBox="1">
              <a:spLocks noChangeArrowheads="1"/>
            </p:cNvSpPr>
            <p:nvPr/>
          </p:nvSpPr>
          <p:spPr bwMode="auto">
            <a:xfrm>
              <a:off x="5199" y="903"/>
              <a:ext cx="3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</a:t>
              </a: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in %</a:t>
              </a:r>
            </a:p>
          </p:txBody>
        </p:sp>
        <p:sp>
          <p:nvSpPr>
            <p:cNvPr id="50" name="Text Box 46"/>
            <p:cNvSpPr txBox="1">
              <a:spLocks noChangeArrowheads="1"/>
            </p:cNvSpPr>
            <p:nvPr/>
          </p:nvSpPr>
          <p:spPr bwMode="auto">
            <a:xfrm>
              <a:off x="4075" y="1254"/>
              <a:ext cx="576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320‘000.-</a:t>
              </a:r>
            </a:p>
            <a:p>
              <a:pPr eaLnBrk="0" hangingPunct="0">
                <a:lnSpc>
                  <a:spcPct val="50000"/>
                </a:lnSpc>
                <a:spcBef>
                  <a:spcPct val="20000"/>
                </a:spcBef>
              </a:pPr>
              <a:r>
                <a:rPr lang="de-DE" sz="1200">
                  <a:latin typeface="RotisSansSerif" pitchFamily="2" charset="0"/>
                </a:rPr>
                <a:t>            0.-</a:t>
              </a:r>
            </a:p>
          </p:txBody>
        </p:sp>
        <p:sp>
          <p:nvSpPr>
            <p:cNvPr id="51" name="Text Box 47"/>
            <p:cNvSpPr txBox="1">
              <a:spLocks noChangeArrowheads="1"/>
            </p:cNvSpPr>
            <p:nvPr/>
          </p:nvSpPr>
          <p:spPr bwMode="auto">
            <a:xfrm>
              <a:off x="4095" y="1590"/>
              <a:ext cx="528" cy="1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5‘000.-</a:t>
              </a:r>
            </a:p>
            <a:p>
              <a:pPr algn="r"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30‘000.-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6‘000.-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1‘000.-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9‘000.-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10‘000.-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12‘000.-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12‘000.-</a:t>
              </a:r>
            </a:p>
            <a:p>
              <a:pPr algn="r"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30‘000.-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      0.- 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endParaRPr lang="de-DE" sz="1200">
                <a:latin typeface="RotisSansSerif" pitchFamily="2" charset="0"/>
              </a:endParaRPr>
            </a:p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de-DE" sz="1200">
                <a:latin typeface="RotisSansSerif" pitchFamily="2" charset="0"/>
              </a:endParaRPr>
            </a:p>
          </p:txBody>
        </p:sp>
        <p:sp>
          <p:nvSpPr>
            <p:cNvPr id="52" name="Text Box 48"/>
            <p:cNvSpPr txBox="1">
              <a:spLocks noChangeArrowheads="1"/>
            </p:cNvSpPr>
            <p:nvPr/>
          </p:nvSpPr>
          <p:spPr bwMode="auto">
            <a:xfrm>
              <a:off x="4047" y="2712"/>
              <a:ext cx="624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20‘000.-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10‘000.-</a:t>
              </a:r>
            </a:p>
          </p:txBody>
        </p:sp>
        <p:sp>
          <p:nvSpPr>
            <p:cNvPr id="53" name="Line 49"/>
            <p:cNvSpPr>
              <a:spLocks noChangeShapeType="1"/>
            </p:cNvSpPr>
            <p:nvPr/>
          </p:nvSpPr>
          <p:spPr bwMode="auto">
            <a:xfrm>
              <a:off x="5199" y="3296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54" name="Text Box 50"/>
            <p:cNvSpPr txBox="1">
              <a:spLocks noChangeArrowheads="1"/>
            </p:cNvSpPr>
            <p:nvPr/>
          </p:nvSpPr>
          <p:spPr bwMode="auto">
            <a:xfrm>
              <a:off x="4095" y="3053"/>
              <a:ext cx="528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      0.-</a:t>
              </a:r>
            </a:p>
            <a:p>
              <a:pPr eaLnBrk="0" hangingPunct="0">
                <a:lnSpc>
                  <a:spcPct val="1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10‘000.-</a:t>
              </a:r>
            </a:p>
            <a:p>
              <a:pPr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      0.-</a:t>
              </a:r>
            </a:p>
          </p:txBody>
        </p:sp>
        <p:sp>
          <p:nvSpPr>
            <p:cNvPr id="55" name="Text Box 51"/>
            <p:cNvSpPr txBox="1">
              <a:spLocks noChangeArrowheads="1"/>
            </p:cNvSpPr>
            <p:nvPr/>
          </p:nvSpPr>
          <p:spPr bwMode="auto">
            <a:xfrm>
              <a:off x="4095" y="3432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 b="1">
                  <a:latin typeface="RotisSansSerif" pitchFamily="2" charset="0"/>
                </a:rPr>
                <a:t>475‘000.-</a:t>
              </a:r>
            </a:p>
          </p:txBody>
        </p:sp>
        <p:sp>
          <p:nvSpPr>
            <p:cNvPr id="56" name="Text Box 52"/>
            <p:cNvSpPr txBox="1">
              <a:spLocks noChangeArrowheads="1"/>
            </p:cNvSpPr>
            <p:nvPr/>
          </p:nvSpPr>
          <p:spPr bwMode="auto">
            <a:xfrm>
              <a:off x="2799" y="3613"/>
              <a:ext cx="9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Nur WIR-Teil</a:t>
              </a:r>
            </a:p>
          </p:txBody>
        </p:sp>
        <p:sp>
          <p:nvSpPr>
            <p:cNvPr id="57" name="Text Box 53"/>
            <p:cNvSpPr txBox="1">
              <a:spLocks noChangeArrowheads="1"/>
            </p:cNvSpPr>
            <p:nvPr/>
          </p:nvSpPr>
          <p:spPr bwMode="auto">
            <a:xfrm>
              <a:off x="4623" y="1254"/>
              <a:ext cx="576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16‘000.- </a:t>
              </a:r>
            </a:p>
            <a:p>
              <a:pPr eaLnBrk="0" hangingPunct="0">
                <a:lnSpc>
                  <a:spcPct val="50000"/>
                </a:lnSpc>
                <a:spcBef>
                  <a:spcPct val="20000"/>
                </a:spcBef>
              </a:pPr>
              <a:r>
                <a:rPr lang="de-DE" sz="1200">
                  <a:latin typeface="RotisSansSerif" pitchFamily="2" charset="0"/>
                </a:rPr>
                <a:t>            0.-</a:t>
              </a:r>
            </a:p>
          </p:txBody>
        </p:sp>
        <p:sp>
          <p:nvSpPr>
            <p:cNvPr id="58" name="Text Box 54"/>
            <p:cNvSpPr txBox="1">
              <a:spLocks noChangeArrowheads="1"/>
            </p:cNvSpPr>
            <p:nvPr/>
          </p:nvSpPr>
          <p:spPr bwMode="auto">
            <a:xfrm>
              <a:off x="5055" y="1254"/>
              <a:ext cx="576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 </a:t>
              </a: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5.0 %</a:t>
              </a:r>
            </a:p>
            <a:p>
              <a:pPr algn="r" eaLnBrk="0" hangingPunct="0">
                <a:lnSpc>
                  <a:spcPct val="50000"/>
                </a:lnSpc>
                <a:spcBef>
                  <a:spcPct val="2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0.0 %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           </a:t>
              </a:r>
            </a:p>
          </p:txBody>
        </p:sp>
        <p:sp>
          <p:nvSpPr>
            <p:cNvPr id="59" name="Text Box 55"/>
            <p:cNvSpPr txBox="1">
              <a:spLocks noChangeArrowheads="1"/>
            </p:cNvSpPr>
            <p:nvPr/>
          </p:nvSpPr>
          <p:spPr bwMode="auto">
            <a:xfrm>
              <a:off x="4671" y="1590"/>
              <a:ext cx="528" cy="1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  900.-</a:t>
              </a:r>
            </a:p>
            <a:p>
              <a:pPr algn="r"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1‘500.-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600.-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300.-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2‘700.-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1‘000.-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2‘000.-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3‘000.-</a:t>
              </a:r>
            </a:p>
            <a:p>
              <a:pPr algn="r"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      0.- </a:t>
              </a:r>
            </a:p>
            <a:p>
              <a:pPr eaLnBrk="0" hangingPunct="0">
                <a:lnSpc>
                  <a:spcPct val="40000"/>
                </a:lnSpc>
                <a:spcBef>
                  <a:spcPct val="50000"/>
                </a:spcBef>
              </a:pPr>
              <a:endParaRPr lang="de-DE" sz="1200">
                <a:latin typeface="RotisSansSerif" pitchFamily="2" charset="0"/>
              </a:endParaRPr>
            </a:p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de-DE" sz="1200">
                <a:latin typeface="RotisSansSerif" pitchFamily="2" charset="0"/>
              </a:endParaRPr>
            </a:p>
          </p:txBody>
        </p:sp>
        <p:sp>
          <p:nvSpPr>
            <p:cNvPr id="60" name="Text Box 56"/>
            <p:cNvSpPr txBox="1">
              <a:spLocks noChangeArrowheads="1"/>
            </p:cNvSpPr>
            <p:nvPr/>
          </p:nvSpPr>
          <p:spPr bwMode="auto">
            <a:xfrm>
              <a:off x="4575" y="2712"/>
              <a:ext cx="624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4‘000.-</a:t>
              </a:r>
            </a:p>
            <a:p>
              <a:pPr algn="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2‘000.-</a:t>
              </a:r>
            </a:p>
          </p:txBody>
        </p:sp>
        <p:sp>
          <p:nvSpPr>
            <p:cNvPr id="61" name="Text Box 57"/>
            <p:cNvSpPr txBox="1">
              <a:spLocks noChangeArrowheads="1"/>
            </p:cNvSpPr>
            <p:nvPr/>
          </p:nvSpPr>
          <p:spPr bwMode="auto">
            <a:xfrm>
              <a:off x="4671" y="3053"/>
              <a:ext cx="528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      0.-</a:t>
              </a:r>
            </a:p>
            <a:p>
              <a:pPr algn="r" eaLnBrk="0" hangingPunct="0">
                <a:lnSpc>
                  <a:spcPct val="1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1‘000.-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      0.-</a:t>
              </a:r>
            </a:p>
          </p:txBody>
        </p:sp>
        <p:sp>
          <p:nvSpPr>
            <p:cNvPr id="62" name="Text Box 58"/>
            <p:cNvSpPr txBox="1">
              <a:spLocks noChangeArrowheads="1"/>
            </p:cNvSpPr>
            <p:nvPr/>
          </p:nvSpPr>
          <p:spPr bwMode="auto">
            <a:xfrm>
              <a:off x="4671" y="3432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</a:t>
              </a:r>
              <a:r>
                <a:rPr lang="de-DE" sz="1200" b="1">
                  <a:latin typeface="RotisSansSerif" pitchFamily="2" charset="0"/>
                </a:rPr>
                <a:t>35‘000.-</a:t>
              </a:r>
            </a:p>
          </p:txBody>
        </p:sp>
        <p:sp>
          <p:nvSpPr>
            <p:cNvPr id="63" name="Text Box 59"/>
            <p:cNvSpPr txBox="1">
              <a:spLocks noChangeArrowheads="1"/>
            </p:cNvSpPr>
            <p:nvPr/>
          </p:nvSpPr>
          <p:spPr bwMode="auto">
            <a:xfrm>
              <a:off x="4767" y="3613"/>
              <a:ext cx="4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6‘000.-</a:t>
              </a:r>
            </a:p>
          </p:txBody>
        </p:sp>
        <p:sp>
          <p:nvSpPr>
            <p:cNvPr id="64" name="Text Box 60"/>
            <p:cNvSpPr txBox="1">
              <a:spLocks noChangeArrowheads="1"/>
            </p:cNvSpPr>
            <p:nvPr/>
          </p:nvSpPr>
          <p:spPr bwMode="auto">
            <a:xfrm>
              <a:off x="5103" y="1590"/>
              <a:ext cx="528" cy="1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</a:t>
              </a: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18.0 %</a:t>
              </a:r>
            </a:p>
            <a:p>
              <a:pPr algn="r"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   5.0 %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    10.0 %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    30.0 %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    30.0 %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  10.0 %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  16.7 %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  25.0 %</a:t>
              </a:r>
            </a:p>
            <a:p>
              <a:pPr algn="r"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  0.0 %           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0.0 %</a:t>
              </a:r>
            </a:p>
            <a:p>
              <a:pPr algn="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de-DE" sz="1200">
                <a:solidFill>
                  <a:schemeClr val="bg1"/>
                </a:solidFill>
                <a:latin typeface="RotisSansSerif" pitchFamily="2" charset="0"/>
              </a:endParaRPr>
            </a:p>
          </p:txBody>
        </p:sp>
        <p:sp>
          <p:nvSpPr>
            <p:cNvPr id="65" name="Text Box 61"/>
            <p:cNvSpPr txBox="1">
              <a:spLocks noChangeArrowheads="1"/>
            </p:cNvSpPr>
            <p:nvPr/>
          </p:nvSpPr>
          <p:spPr bwMode="auto">
            <a:xfrm>
              <a:off x="5007" y="2712"/>
              <a:ext cx="624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</a:t>
              </a: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20.0 %</a:t>
              </a:r>
            </a:p>
            <a:p>
              <a:pPr algn="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   20.0 %</a:t>
              </a:r>
            </a:p>
          </p:txBody>
        </p:sp>
        <p:sp>
          <p:nvSpPr>
            <p:cNvPr id="66" name="Text Box 62"/>
            <p:cNvSpPr txBox="1">
              <a:spLocks noChangeArrowheads="1"/>
            </p:cNvSpPr>
            <p:nvPr/>
          </p:nvSpPr>
          <p:spPr bwMode="auto">
            <a:xfrm>
              <a:off x="5151" y="3149"/>
              <a:ext cx="4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10.0 %</a:t>
              </a:r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>
              <a:off x="4673" y="3747"/>
              <a:ext cx="528" cy="233"/>
            </a:xfrm>
            <a:prstGeom prst="rect">
              <a:avLst/>
            </a:prstGeom>
            <a:solidFill>
              <a:srgbClr val="004E9F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de-CH">
                <a:latin typeface="RotisSansSerif" pitchFamily="2" charset="0"/>
              </a:endParaRPr>
            </a:p>
          </p:txBody>
        </p:sp>
        <p:sp>
          <p:nvSpPr>
            <p:cNvPr id="68" name="Text Box 64"/>
            <p:cNvSpPr txBox="1">
              <a:spLocks noChangeArrowheads="1"/>
            </p:cNvSpPr>
            <p:nvPr/>
          </p:nvSpPr>
          <p:spPr bwMode="auto">
            <a:xfrm>
              <a:off x="4709" y="3762"/>
              <a:ext cx="6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</a:t>
              </a:r>
              <a:r>
                <a:rPr lang="de-DE" sz="1200" b="1">
                  <a:solidFill>
                    <a:schemeClr val="bg1"/>
                  </a:solidFill>
                  <a:latin typeface="RotisSansSerif" pitchFamily="2" charset="0"/>
                </a:rPr>
                <a:t>41‘000.-</a:t>
              </a:r>
            </a:p>
          </p:txBody>
        </p:sp>
      </p:grpSp>
      <p:grpSp>
        <p:nvGrpSpPr>
          <p:cNvPr id="69" name="Group 66"/>
          <p:cNvGrpSpPr>
            <a:grpSpLocks/>
          </p:cNvGrpSpPr>
          <p:nvPr/>
        </p:nvGrpSpPr>
        <p:grpSpPr bwMode="auto">
          <a:xfrm>
            <a:off x="323850" y="1154113"/>
            <a:ext cx="8535988" cy="3783012"/>
            <a:chOff x="336" y="727"/>
            <a:chExt cx="5377" cy="2383"/>
          </a:xfrm>
        </p:grpSpPr>
        <p:sp>
          <p:nvSpPr>
            <p:cNvPr id="70" name="Rectangle 67"/>
            <p:cNvSpPr>
              <a:spLocks noChangeArrowheads="1"/>
            </p:cNvSpPr>
            <p:nvPr/>
          </p:nvSpPr>
          <p:spPr bwMode="auto">
            <a:xfrm>
              <a:off x="336" y="745"/>
              <a:ext cx="5377" cy="23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de-CH">
                <a:latin typeface="RotisSansSerif" pitchFamily="2" charset="0"/>
              </a:endParaRPr>
            </a:p>
          </p:txBody>
        </p:sp>
        <p:sp>
          <p:nvSpPr>
            <p:cNvPr id="71" name="Rectangle 68"/>
            <p:cNvSpPr>
              <a:spLocks noChangeArrowheads="1"/>
            </p:cNvSpPr>
            <p:nvPr/>
          </p:nvSpPr>
          <p:spPr bwMode="auto">
            <a:xfrm>
              <a:off x="340" y="749"/>
              <a:ext cx="5370" cy="23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CH">
                <a:latin typeface="RotisSansSerif" pitchFamily="2" charset="0"/>
              </a:endParaRPr>
            </a:p>
          </p:txBody>
        </p:sp>
        <p:sp>
          <p:nvSpPr>
            <p:cNvPr id="72" name="Line 69"/>
            <p:cNvSpPr>
              <a:spLocks noChangeShapeType="1"/>
            </p:cNvSpPr>
            <p:nvPr/>
          </p:nvSpPr>
          <p:spPr bwMode="auto">
            <a:xfrm>
              <a:off x="4170" y="932"/>
              <a:ext cx="0" cy="2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de-CH"/>
            </a:p>
          </p:txBody>
        </p:sp>
        <p:sp>
          <p:nvSpPr>
            <p:cNvPr id="73" name="Rectangle 70"/>
            <p:cNvSpPr>
              <a:spLocks noChangeArrowheads="1"/>
            </p:cNvSpPr>
            <p:nvPr/>
          </p:nvSpPr>
          <p:spPr bwMode="auto">
            <a:xfrm>
              <a:off x="5044" y="931"/>
              <a:ext cx="579" cy="2160"/>
            </a:xfrm>
            <a:prstGeom prst="rect">
              <a:avLst/>
            </a:prstGeom>
            <a:solidFill>
              <a:srgbClr val="004E9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>
                <a:latin typeface="RotisSansSerif" pitchFamily="2" charset="0"/>
              </a:endParaRPr>
            </a:p>
          </p:txBody>
        </p:sp>
        <p:sp>
          <p:nvSpPr>
            <p:cNvPr id="74" name="Rectangle 71"/>
            <p:cNvSpPr>
              <a:spLocks noChangeArrowheads="1"/>
            </p:cNvSpPr>
            <p:nvPr/>
          </p:nvSpPr>
          <p:spPr bwMode="auto">
            <a:xfrm>
              <a:off x="405" y="733"/>
              <a:ext cx="193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>
                  <a:latin typeface="RotisSansSerif" pitchFamily="2" charset="0"/>
                </a:rPr>
                <a:t>für:  HANDWERKER-EINZELFIRMA</a:t>
              </a:r>
            </a:p>
          </p:txBody>
        </p:sp>
        <p:sp>
          <p:nvSpPr>
            <p:cNvPr id="75" name="Rectangle 72"/>
            <p:cNvSpPr>
              <a:spLocks noChangeArrowheads="1"/>
            </p:cNvSpPr>
            <p:nvPr/>
          </p:nvSpPr>
          <p:spPr bwMode="auto">
            <a:xfrm>
              <a:off x="3479" y="727"/>
              <a:ext cx="156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>
                  <a:latin typeface="RotisSansSerif" pitchFamily="2" charset="0"/>
                </a:rPr>
                <a:t>WIR-ANNAHMESATZ: 30 %</a:t>
              </a:r>
            </a:p>
          </p:txBody>
        </p:sp>
        <p:sp>
          <p:nvSpPr>
            <p:cNvPr id="76" name="Rectangle 73"/>
            <p:cNvSpPr>
              <a:spLocks noChangeArrowheads="1"/>
            </p:cNvSpPr>
            <p:nvPr/>
          </p:nvSpPr>
          <p:spPr bwMode="auto">
            <a:xfrm>
              <a:off x="345" y="963"/>
              <a:ext cx="133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>
                  <a:solidFill>
                    <a:srgbClr val="000000"/>
                  </a:solidFill>
                  <a:latin typeface="RotisSansSerif" pitchFamily="2" charset="0"/>
                </a:rPr>
                <a:t> AUFWANDPOSITIONEN</a:t>
              </a:r>
              <a:endParaRPr lang="de-DE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77" name="Rectangle 74"/>
            <p:cNvSpPr>
              <a:spLocks noChangeArrowheads="1"/>
            </p:cNvSpPr>
            <p:nvPr/>
          </p:nvSpPr>
          <p:spPr bwMode="auto">
            <a:xfrm>
              <a:off x="3183" y="963"/>
              <a:ext cx="79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>
                  <a:solidFill>
                    <a:srgbClr val="000000"/>
                  </a:solidFill>
                  <a:latin typeface="RotisSansSerif" pitchFamily="2" charset="0"/>
                </a:rPr>
                <a:t>Gesamtbetrag</a:t>
              </a:r>
              <a:endParaRPr lang="de-DE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78" name="Rectangle 75"/>
            <p:cNvSpPr>
              <a:spLocks noChangeArrowheads="1"/>
            </p:cNvSpPr>
            <p:nvPr/>
          </p:nvSpPr>
          <p:spPr bwMode="auto">
            <a:xfrm>
              <a:off x="4113" y="963"/>
              <a:ext cx="89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de-DE">
                  <a:solidFill>
                    <a:srgbClr val="000000"/>
                  </a:solidFill>
                  <a:latin typeface="RotisSansSerif" pitchFamily="2" charset="0"/>
                </a:rPr>
                <a:t>davon </a:t>
              </a:r>
            </a:p>
            <a:p>
              <a:pPr algn="ctr" eaLnBrk="0" hangingPunct="0"/>
              <a:r>
                <a:rPr lang="de-DE">
                  <a:solidFill>
                    <a:srgbClr val="000000"/>
                  </a:solidFill>
                  <a:latin typeface="RotisSansSerif" pitchFamily="2" charset="0"/>
                </a:rPr>
                <a:t>in WIR</a:t>
              </a:r>
              <a:endParaRPr lang="de-DE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79" name="Rectangle 76"/>
            <p:cNvSpPr>
              <a:spLocks noChangeArrowheads="1"/>
            </p:cNvSpPr>
            <p:nvPr/>
          </p:nvSpPr>
          <p:spPr bwMode="auto">
            <a:xfrm>
              <a:off x="349" y="1245"/>
              <a:ext cx="244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>
                  <a:solidFill>
                    <a:srgbClr val="000000"/>
                  </a:solidFill>
                  <a:latin typeface="RotisSansSerif" pitchFamily="2" charset="0"/>
                </a:rPr>
                <a:t> Auswahl a. Aufwendungen/Anschaffungen</a:t>
              </a:r>
              <a:endParaRPr lang="de-DE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80" name="Rectangle 77"/>
            <p:cNvSpPr>
              <a:spLocks noChangeArrowheads="1"/>
            </p:cNvSpPr>
            <p:nvPr/>
          </p:nvSpPr>
          <p:spPr bwMode="auto">
            <a:xfrm>
              <a:off x="3380" y="1184"/>
              <a:ext cx="37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>
                  <a:solidFill>
                    <a:srgbClr val="000000"/>
                  </a:solidFill>
                  <a:latin typeface="RotisSansSerif" pitchFamily="2" charset="0"/>
                </a:rPr>
                <a:t>in </a:t>
              </a:r>
              <a:r>
                <a:rPr lang="de-CH">
                  <a:solidFill>
                    <a:srgbClr val="000000"/>
                  </a:solidFill>
                  <a:latin typeface="RotisSansSerif" pitchFamily="2" charset="0"/>
                </a:rPr>
                <a:t>CHF</a:t>
              </a:r>
              <a:endParaRPr lang="de-DE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81" name="Line 78"/>
            <p:cNvSpPr>
              <a:spLocks noChangeShapeType="1"/>
            </p:cNvSpPr>
            <p:nvPr/>
          </p:nvSpPr>
          <p:spPr bwMode="auto">
            <a:xfrm>
              <a:off x="342" y="1441"/>
              <a:ext cx="52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82" name="Text Box 79"/>
            <p:cNvSpPr txBox="1">
              <a:spLocks noChangeArrowheads="1"/>
            </p:cNvSpPr>
            <p:nvPr/>
          </p:nvSpPr>
          <p:spPr bwMode="auto">
            <a:xfrm>
              <a:off x="5104" y="1057"/>
              <a:ext cx="50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>
                  <a:latin typeface="RotisSansSerif" pitchFamily="2" charset="0"/>
                </a:rPr>
                <a:t> </a:t>
              </a:r>
              <a:r>
                <a:rPr lang="de-DE">
                  <a:solidFill>
                    <a:schemeClr val="bg1"/>
                  </a:solidFill>
                  <a:latin typeface="RotisSansSerif" pitchFamily="2" charset="0"/>
                </a:rPr>
                <a:t>in %</a:t>
              </a:r>
            </a:p>
          </p:txBody>
        </p:sp>
        <p:sp>
          <p:nvSpPr>
            <p:cNvPr id="83" name="Line 80"/>
            <p:cNvSpPr>
              <a:spLocks noChangeShapeType="1"/>
            </p:cNvSpPr>
            <p:nvPr/>
          </p:nvSpPr>
          <p:spPr bwMode="auto">
            <a:xfrm>
              <a:off x="3158" y="928"/>
              <a:ext cx="0" cy="2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de-CH"/>
            </a:p>
          </p:txBody>
        </p:sp>
        <p:sp>
          <p:nvSpPr>
            <p:cNvPr id="84" name="Line 81"/>
            <p:cNvSpPr>
              <a:spLocks noChangeShapeType="1"/>
            </p:cNvSpPr>
            <p:nvPr/>
          </p:nvSpPr>
          <p:spPr bwMode="auto">
            <a:xfrm>
              <a:off x="338" y="931"/>
              <a:ext cx="47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85" name="Group 82"/>
          <p:cNvGrpSpPr>
            <a:grpSpLocks/>
          </p:cNvGrpSpPr>
          <p:nvPr/>
        </p:nvGrpSpPr>
        <p:grpSpPr bwMode="auto">
          <a:xfrm>
            <a:off x="331788" y="2493963"/>
            <a:ext cx="8599487" cy="1189037"/>
            <a:chOff x="199" y="1404"/>
            <a:chExt cx="5417" cy="749"/>
          </a:xfrm>
        </p:grpSpPr>
        <p:sp>
          <p:nvSpPr>
            <p:cNvPr id="86" name="Rectangle 83"/>
            <p:cNvSpPr>
              <a:spLocks noChangeArrowheads="1"/>
            </p:cNvSpPr>
            <p:nvPr/>
          </p:nvSpPr>
          <p:spPr bwMode="auto">
            <a:xfrm>
              <a:off x="199" y="1404"/>
              <a:ext cx="166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de-DE">
                  <a:solidFill>
                    <a:srgbClr val="000000"/>
                  </a:solidFill>
                  <a:latin typeface="RotisSansSerif" pitchFamily="2" charset="0"/>
                </a:rPr>
                <a:t> IMMOBILIEN</a:t>
              </a:r>
              <a:endParaRPr lang="de-DE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87" name="Rectangle 84"/>
            <p:cNvSpPr>
              <a:spLocks noChangeArrowheads="1"/>
            </p:cNvSpPr>
            <p:nvPr/>
          </p:nvSpPr>
          <p:spPr bwMode="auto">
            <a:xfrm>
              <a:off x="604" y="1583"/>
              <a:ext cx="4910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tabLst>
                  <a:tab pos="4124325" algn="l"/>
                  <a:tab pos="5743575" algn="l"/>
                  <a:tab pos="6996113" algn="l"/>
                </a:tabLst>
              </a:pPr>
              <a:r>
                <a:rPr lang="de-DE" dirty="0">
                  <a:solidFill>
                    <a:srgbClr val="000000"/>
                  </a:solidFill>
                  <a:latin typeface="RotisSansSerif" pitchFamily="2" charset="0"/>
                </a:rPr>
                <a:t> </a:t>
              </a:r>
              <a:r>
                <a:rPr lang="de-DE" dirty="0" err="1">
                  <a:solidFill>
                    <a:srgbClr val="000000"/>
                  </a:solidFill>
                  <a:latin typeface="RotisSansSerif" pitchFamily="2" charset="0"/>
                </a:rPr>
                <a:t>Renovation</a:t>
              </a:r>
              <a:r>
                <a:rPr lang="de-DE" dirty="0">
                  <a:solidFill>
                    <a:srgbClr val="000000"/>
                  </a:solidFill>
                  <a:latin typeface="RotisSansSerif" pitchFamily="2" charset="0"/>
                </a:rPr>
                <a:t> Liegenschaft	         0.-	       0</a:t>
              </a:r>
              <a:r>
                <a:rPr lang="de-DE" dirty="0" smtClean="0">
                  <a:solidFill>
                    <a:srgbClr val="000000"/>
                  </a:solidFill>
                  <a:latin typeface="RotisSansSerif" pitchFamily="2" charset="0"/>
                </a:rPr>
                <a:t>.-	</a:t>
              </a:r>
              <a:r>
                <a:rPr lang="de-DE" dirty="0" smtClean="0">
                  <a:solidFill>
                    <a:schemeClr val="bg1"/>
                  </a:solidFill>
                  <a:latin typeface="RotisSansSerif" pitchFamily="2" charset="0"/>
                </a:rPr>
                <a:t>0,0 </a:t>
              </a:r>
              <a:r>
                <a:rPr lang="de-DE" dirty="0">
                  <a:solidFill>
                    <a:schemeClr val="bg1"/>
                  </a:solidFill>
                  <a:latin typeface="RotisSansSerif" pitchFamily="2" charset="0"/>
                </a:rPr>
                <a:t>%</a:t>
              </a:r>
              <a:r>
                <a:rPr lang="de-DE" dirty="0">
                  <a:latin typeface="RotisSansSerif" pitchFamily="2" charset="0"/>
                </a:rPr>
                <a:t> </a:t>
              </a:r>
            </a:p>
          </p:txBody>
        </p:sp>
        <p:sp>
          <p:nvSpPr>
            <p:cNvPr id="88" name="Rectangle 85"/>
            <p:cNvSpPr>
              <a:spLocks noChangeArrowheads="1"/>
            </p:cNvSpPr>
            <p:nvPr/>
          </p:nvSpPr>
          <p:spPr bwMode="auto">
            <a:xfrm>
              <a:off x="604" y="1767"/>
              <a:ext cx="5012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tabLst>
                  <a:tab pos="4124325" algn="l"/>
                  <a:tab pos="5743575" algn="l"/>
                  <a:tab pos="6908800" algn="l"/>
                </a:tabLst>
              </a:pPr>
              <a:r>
                <a:rPr lang="de-DE" dirty="0">
                  <a:solidFill>
                    <a:srgbClr val="000000"/>
                  </a:solidFill>
                  <a:latin typeface="RotisSansSerif" pitchFamily="2" charset="0"/>
                </a:rPr>
                <a:t> Liegenschaftsunterhalt	10‘000.-	1‘000.-     </a:t>
              </a:r>
              <a:r>
                <a:rPr lang="de-DE" dirty="0" smtClean="0">
                  <a:solidFill>
                    <a:srgbClr val="000000"/>
                  </a:solidFill>
                  <a:latin typeface="RotisSansSerif" pitchFamily="2" charset="0"/>
                </a:rPr>
                <a:t>	</a:t>
              </a:r>
              <a:r>
                <a:rPr lang="de-DE" dirty="0" smtClean="0">
                  <a:solidFill>
                    <a:schemeClr val="bg1"/>
                  </a:solidFill>
                  <a:latin typeface="RotisSansSerif" pitchFamily="2" charset="0"/>
                </a:rPr>
                <a:t>10,0 </a:t>
              </a:r>
              <a:r>
                <a:rPr lang="de-DE" dirty="0">
                  <a:solidFill>
                    <a:schemeClr val="bg1"/>
                  </a:solidFill>
                  <a:latin typeface="RotisSansSerif" pitchFamily="2" charset="0"/>
                </a:rPr>
                <a:t>%</a:t>
              </a:r>
            </a:p>
          </p:txBody>
        </p:sp>
        <p:sp>
          <p:nvSpPr>
            <p:cNvPr id="89" name="Rectangle 86"/>
            <p:cNvSpPr>
              <a:spLocks noChangeArrowheads="1"/>
            </p:cNvSpPr>
            <p:nvPr/>
          </p:nvSpPr>
          <p:spPr bwMode="auto">
            <a:xfrm>
              <a:off x="604" y="1949"/>
              <a:ext cx="5012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tabLst>
                  <a:tab pos="4124325" algn="l"/>
                  <a:tab pos="5743575" algn="l"/>
                  <a:tab pos="7000875" algn="l"/>
                </a:tabLst>
              </a:pPr>
              <a:r>
                <a:rPr lang="de-DE" dirty="0">
                  <a:solidFill>
                    <a:srgbClr val="000000"/>
                  </a:solidFill>
                  <a:latin typeface="RotisSansSerif" pitchFamily="2" charset="0"/>
                </a:rPr>
                <a:t> WIR-Kredit-Amortisation (jährlich)	         0.-	       0.-      </a:t>
              </a:r>
              <a:r>
                <a:rPr lang="de-DE" dirty="0" smtClean="0">
                  <a:solidFill>
                    <a:srgbClr val="000000"/>
                  </a:solidFill>
                  <a:latin typeface="RotisSansSerif" pitchFamily="2" charset="0"/>
                </a:rPr>
                <a:t>	</a:t>
              </a:r>
              <a:r>
                <a:rPr lang="de-DE" dirty="0" smtClean="0">
                  <a:solidFill>
                    <a:schemeClr val="bg1"/>
                  </a:solidFill>
                  <a:latin typeface="RotisSansSerif" pitchFamily="2" charset="0"/>
                </a:rPr>
                <a:t>0,0 </a:t>
              </a:r>
              <a:r>
                <a:rPr lang="de-DE" dirty="0">
                  <a:solidFill>
                    <a:schemeClr val="bg1"/>
                  </a:solidFill>
                  <a:latin typeface="RotisSansSerif" pitchFamily="2" charset="0"/>
                </a:rPr>
                <a:t>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4.3. WIR-System – Kundenbeispiel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0" hangingPunct="0">
              <a:defRPr/>
            </a:pPr>
            <a:fld id="{40CDFCB0-FFA2-4E7D-9295-536DAF5065E8}" type="datetime1">
              <a:rPr lang="de-CH" smtClean="0"/>
              <a:pPr eaLnBrk="0" hangingPunct="0">
                <a:defRPr/>
              </a:pPr>
              <a:t>20.11.2014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126D30-E12D-423C-AC0B-D5DBE5065D9B}" type="slidenum">
              <a:rPr lang="de-CH" smtClean="0"/>
              <a:pPr>
                <a:defRPr/>
              </a:pPr>
              <a:t>14</a:t>
            </a:fld>
            <a:endParaRPr lang="de-CH" dirty="0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236913" y="976313"/>
            <a:ext cx="5578475" cy="5341937"/>
            <a:chOff x="2117" y="615"/>
            <a:chExt cx="3514" cy="3365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2132" y="619"/>
              <a:ext cx="3448" cy="33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CH">
                <a:latin typeface="RotisSansSerif" pitchFamily="2" charset="0"/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5199" y="807"/>
              <a:ext cx="384" cy="2928"/>
            </a:xfrm>
            <a:prstGeom prst="rect">
              <a:avLst/>
            </a:prstGeom>
            <a:solidFill>
              <a:srgbClr val="004E9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>
                <a:latin typeface="RotisSansSerif" pitchFamily="2" charset="0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4035" y="808"/>
              <a:ext cx="636" cy="2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CH">
                <a:latin typeface="RotisSansSerif" pitchFamily="2" charset="0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152" y="663"/>
              <a:ext cx="113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latin typeface="RotisSansSerif" pitchFamily="2" charset="0"/>
                </a:rPr>
                <a:t>für:  </a:t>
              </a:r>
              <a:r>
                <a:rPr lang="de-DE" sz="1200" b="1">
                  <a:latin typeface="RotisSansSerif" pitchFamily="2" charset="0"/>
                </a:rPr>
                <a:t>Handwerker-Einzelfirma</a:t>
              </a: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4310" y="663"/>
              <a:ext cx="97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 b="1">
                  <a:latin typeface="RotisSansSerif" pitchFamily="2" charset="0"/>
                </a:rPr>
                <a:t>WIR-Annahmesatz: 30%</a:t>
              </a: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152" y="833"/>
              <a:ext cx="75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 Aufwandpositionen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4037" y="833"/>
              <a:ext cx="52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Gesamtbetrag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783" y="833"/>
              <a:ext cx="25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davon </a:t>
              </a:r>
            </a:p>
            <a:p>
              <a:pPr algn="ctr"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in WIR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150" y="953"/>
              <a:ext cx="163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 Auswahl a. Aufwendungen/Anschaffungen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4219" y="940"/>
              <a:ext cx="25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in </a:t>
              </a:r>
              <a:r>
                <a:rPr lang="de-CH" sz="1200">
                  <a:solidFill>
                    <a:srgbClr val="000000"/>
                  </a:solidFill>
                  <a:latin typeface="RotisSansSerif" pitchFamily="2" charset="0"/>
                </a:rPr>
                <a:t>CHF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2154" y="1174"/>
              <a:ext cx="60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 Warenaufwand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2406" y="1255"/>
              <a:ext cx="99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Handelsware, Rohmaterial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2406" y="1345"/>
              <a:ext cx="54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Fremdarbeiten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2154" y="1464"/>
              <a:ext cx="66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 Betriebsaufwand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2406" y="1587"/>
              <a:ext cx="8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Unterhalt, Reparaturen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2406" y="1689"/>
              <a:ext cx="18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Auto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2406" y="1791"/>
              <a:ext cx="57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Versicherungen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2406" y="1893"/>
              <a:ext cx="102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Betriebs- und Hilfsmaterial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2406" y="1995"/>
              <a:ext cx="101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Büromaterial, Drucksachen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2406" y="2097"/>
              <a:ext cx="34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Werbung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2406" y="2199"/>
              <a:ext cx="87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Treuhand, Buchhaltung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2406" y="2301"/>
              <a:ext cx="2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Spesen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2406" y="2387"/>
              <a:ext cx="80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Zinsen (Miete, Pacht)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2406" y="2483"/>
              <a:ext cx="138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Personalnebenkosten (Schulung etc.)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2154" y="2618"/>
              <a:ext cx="109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 Mobilien/Neuanschaffungen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2406" y="2732"/>
              <a:ext cx="12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Fahrzeuge/Maschinen/Geräte/etc.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2406" y="2833"/>
              <a:ext cx="83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Betriebseinrichtungen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2154" y="2978"/>
              <a:ext cx="44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 Immobilien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2406" y="3091"/>
              <a:ext cx="93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Renovation Liegenschaft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2406" y="3193"/>
              <a:ext cx="8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Liegenschaftsunterhalt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2406" y="3295"/>
              <a:ext cx="131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WIR-Kredit-Amortisation (jährlich)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2154" y="3449"/>
              <a:ext cx="3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 </a:t>
              </a:r>
              <a:r>
                <a:rPr lang="de-DE" sz="1200" b="1">
                  <a:solidFill>
                    <a:srgbClr val="000000"/>
                  </a:solidFill>
                  <a:latin typeface="RotisSansSerif" pitchFamily="2" charset="0"/>
                </a:rPr>
                <a:t>Geschäft</a:t>
              </a:r>
              <a:endParaRPr lang="de-DE" sz="1200" b="1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2799" y="3467"/>
              <a:ext cx="10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(nur aufgeführte Positionen)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2154" y="3650"/>
              <a:ext cx="52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 Privatbereich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2158" y="3824"/>
              <a:ext cx="41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 Total  WIR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2861" y="3831"/>
              <a:ext cx="10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200">
                  <a:solidFill>
                    <a:srgbClr val="000000"/>
                  </a:solidFill>
                  <a:latin typeface="RotisSansSerif" pitchFamily="2" charset="0"/>
                </a:rPr>
                <a:t>(nur aufgeführte Positionen)</a:t>
              </a:r>
              <a:endParaRPr lang="de-DE" sz="12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2127" y="615"/>
              <a:ext cx="3456" cy="33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>
                <a:latin typeface="RotisSansSerif" pitchFamily="2" charset="0"/>
              </a:endParaRPr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>
              <a:off x="2127" y="807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>
              <a:off x="2127" y="1095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>
              <a:off x="2127" y="3432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>
              <a:off x="2127" y="3613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>
              <a:off x="2117" y="3795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9" name="Text Box 45"/>
            <p:cNvSpPr txBox="1">
              <a:spLocks noChangeArrowheads="1"/>
            </p:cNvSpPr>
            <p:nvPr/>
          </p:nvSpPr>
          <p:spPr bwMode="auto">
            <a:xfrm>
              <a:off x="5199" y="903"/>
              <a:ext cx="3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</a:t>
              </a: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in %</a:t>
              </a:r>
            </a:p>
          </p:txBody>
        </p:sp>
        <p:sp>
          <p:nvSpPr>
            <p:cNvPr id="50" name="Text Box 46"/>
            <p:cNvSpPr txBox="1">
              <a:spLocks noChangeArrowheads="1"/>
            </p:cNvSpPr>
            <p:nvPr/>
          </p:nvSpPr>
          <p:spPr bwMode="auto">
            <a:xfrm>
              <a:off x="4075" y="1254"/>
              <a:ext cx="576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320‘000.-</a:t>
              </a:r>
            </a:p>
            <a:p>
              <a:pPr eaLnBrk="0" hangingPunct="0">
                <a:lnSpc>
                  <a:spcPct val="50000"/>
                </a:lnSpc>
                <a:spcBef>
                  <a:spcPct val="20000"/>
                </a:spcBef>
              </a:pPr>
              <a:r>
                <a:rPr lang="de-DE" sz="1200">
                  <a:latin typeface="RotisSansSerif" pitchFamily="2" charset="0"/>
                </a:rPr>
                <a:t>            0.-</a:t>
              </a:r>
            </a:p>
          </p:txBody>
        </p:sp>
        <p:sp>
          <p:nvSpPr>
            <p:cNvPr id="51" name="Text Box 47"/>
            <p:cNvSpPr txBox="1">
              <a:spLocks noChangeArrowheads="1"/>
            </p:cNvSpPr>
            <p:nvPr/>
          </p:nvSpPr>
          <p:spPr bwMode="auto">
            <a:xfrm>
              <a:off x="4095" y="1590"/>
              <a:ext cx="528" cy="1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5‘000.-</a:t>
              </a:r>
            </a:p>
            <a:p>
              <a:pPr algn="r"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30‘000.-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6‘000.-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1‘000.-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9‘000.-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10‘000.-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12‘000.-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12‘000.-</a:t>
              </a:r>
            </a:p>
            <a:p>
              <a:pPr algn="r"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30‘000.-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      0.- 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endParaRPr lang="de-DE" sz="1200">
                <a:latin typeface="RotisSansSerif" pitchFamily="2" charset="0"/>
              </a:endParaRPr>
            </a:p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de-DE" sz="1200">
                <a:latin typeface="RotisSansSerif" pitchFamily="2" charset="0"/>
              </a:endParaRPr>
            </a:p>
          </p:txBody>
        </p:sp>
        <p:sp>
          <p:nvSpPr>
            <p:cNvPr id="52" name="Text Box 48"/>
            <p:cNvSpPr txBox="1">
              <a:spLocks noChangeArrowheads="1"/>
            </p:cNvSpPr>
            <p:nvPr/>
          </p:nvSpPr>
          <p:spPr bwMode="auto">
            <a:xfrm>
              <a:off x="4047" y="2712"/>
              <a:ext cx="624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20‘000.-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10‘000.-</a:t>
              </a:r>
            </a:p>
          </p:txBody>
        </p:sp>
        <p:sp>
          <p:nvSpPr>
            <p:cNvPr id="53" name="Line 49"/>
            <p:cNvSpPr>
              <a:spLocks noChangeShapeType="1"/>
            </p:cNvSpPr>
            <p:nvPr/>
          </p:nvSpPr>
          <p:spPr bwMode="auto">
            <a:xfrm>
              <a:off x="5199" y="3296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54" name="Text Box 50"/>
            <p:cNvSpPr txBox="1">
              <a:spLocks noChangeArrowheads="1"/>
            </p:cNvSpPr>
            <p:nvPr/>
          </p:nvSpPr>
          <p:spPr bwMode="auto">
            <a:xfrm>
              <a:off x="4095" y="3053"/>
              <a:ext cx="528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      0.-</a:t>
              </a:r>
            </a:p>
            <a:p>
              <a:pPr eaLnBrk="0" hangingPunct="0">
                <a:lnSpc>
                  <a:spcPct val="1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10‘000.-</a:t>
              </a:r>
            </a:p>
            <a:p>
              <a:pPr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      0.-</a:t>
              </a:r>
            </a:p>
          </p:txBody>
        </p:sp>
        <p:sp>
          <p:nvSpPr>
            <p:cNvPr id="55" name="Text Box 51"/>
            <p:cNvSpPr txBox="1">
              <a:spLocks noChangeArrowheads="1"/>
            </p:cNvSpPr>
            <p:nvPr/>
          </p:nvSpPr>
          <p:spPr bwMode="auto">
            <a:xfrm>
              <a:off x="4095" y="3432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 b="1">
                  <a:latin typeface="RotisSansSerif" pitchFamily="2" charset="0"/>
                </a:rPr>
                <a:t>475‘000.-</a:t>
              </a:r>
            </a:p>
          </p:txBody>
        </p:sp>
        <p:sp>
          <p:nvSpPr>
            <p:cNvPr id="56" name="Text Box 52"/>
            <p:cNvSpPr txBox="1">
              <a:spLocks noChangeArrowheads="1"/>
            </p:cNvSpPr>
            <p:nvPr/>
          </p:nvSpPr>
          <p:spPr bwMode="auto">
            <a:xfrm>
              <a:off x="2799" y="3613"/>
              <a:ext cx="9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Nur WIR-Teil</a:t>
              </a:r>
            </a:p>
          </p:txBody>
        </p:sp>
        <p:sp>
          <p:nvSpPr>
            <p:cNvPr id="57" name="Text Box 53"/>
            <p:cNvSpPr txBox="1">
              <a:spLocks noChangeArrowheads="1"/>
            </p:cNvSpPr>
            <p:nvPr/>
          </p:nvSpPr>
          <p:spPr bwMode="auto">
            <a:xfrm>
              <a:off x="4623" y="1254"/>
              <a:ext cx="576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16‘000.- </a:t>
              </a:r>
            </a:p>
            <a:p>
              <a:pPr eaLnBrk="0" hangingPunct="0">
                <a:lnSpc>
                  <a:spcPct val="50000"/>
                </a:lnSpc>
                <a:spcBef>
                  <a:spcPct val="20000"/>
                </a:spcBef>
              </a:pPr>
              <a:r>
                <a:rPr lang="de-DE" sz="1200">
                  <a:latin typeface="RotisSansSerif" pitchFamily="2" charset="0"/>
                </a:rPr>
                <a:t>            0.-</a:t>
              </a:r>
            </a:p>
          </p:txBody>
        </p:sp>
        <p:sp>
          <p:nvSpPr>
            <p:cNvPr id="58" name="Text Box 54"/>
            <p:cNvSpPr txBox="1">
              <a:spLocks noChangeArrowheads="1"/>
            </p:cNvSpPr>
            <p:nvPr/>
          </p:nvSpPr>
          <p:spPr bwMode="auto">
            <a:xfrm>
              <a:off x="5055" y="1254"/>
              <a:ext cx="576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 </a:t>
              </a: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5.0 %</a:t>
              </a:r>
            </a:p>
            <a:p>
              <a:pPr algn="r" eaLnBrk="0" hangingPunct="0">
                <a:lnSpc>
                  <a:spcPct val="50000"/>
                </a:lnSpc>
                <a:spcBef>
                  <a:spcPct val="2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0.0 %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           </a:t>
              </a:r>
            </a:p>
          </p:txBody>
        </p:sp>
        <p:sp>
          <p:nvSpPr>
            <p:cNvPr id="59" name="Text Box 55"/>
            <p:cNvSpPr txBox="1">
              <a:spLocks noChangeArrowheads="1"/>
            </p:cNvSpPr>
            <p:nvPr/>
          </p:nvSpPr>
          <p:spPr bwMode="auto">
            <a:xfrm>
              <a:off x="4671" y="1590"/>
              <a:ext cx="528" cy="1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  900.-</a:t>
              </a:r>
            </a:p>
            <a:p>
              <a:pPr algn="r"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1‘500.-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600.-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300.-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2‘700.-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1‘000.-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2‘000.-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3‘000.-</a:t>
              </a:r>
            </a:p>
            <a:p>
              <a:pPr algn="r"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      0.- </a:t>
              </a:r>
            </a:p>
            <a:p>
              <a:pPr eaLnBrk="0" hangingPunct="0">
                <a:lnSpc>
                  <a:spcPct val="40000"/>
                </a:lnSpc>
                <a:spcBef>
                  <a:spcPct val="50000"/>
                </a:spcBef>
              </a:pPr>
              <a:endParaRPr lang="de-DE" sz="1200">
                <a:latin typeface="RotisSansSerif" pitchFamily="2" charset="0"/>
              </a:endParaRPr>
            </a:p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de-DE" sz="1200">
                <a:latin typeface="RotisSansSerif" pitchFamily="2" charset="0"/>
              </a:endParaRPr>
            </a:p>
          </p:txBody>
        </p:sp>
        <p:sp>
          <p:nvSpPr>
            <p:cNvPr id="60" name="Text Box 56"/>
            <p:cNvSpPr txBox="1">
              <a:spLocks noChangeArrowheads="1"/>
            </p:cNvSpPr>
            <p:nvPr/>
          </p:nvSpPr>
          <p:spPr bwMode="auto">
            <a:xfrm>
              <a:off x="4575" y="2712"/>
              <a:ext cx="624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4‘000.-</a:t>
              </a:r>
            </a:p>
            <a:p>
              <a:pPr algn="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2‘000.-</a:t>
              </a:r>
            </a:p>
          </p:txBody>
        </p:sp>
        <p:sp>
          <p:nvSpPr>
            <p:cNvPr id="61" name="Text Box 57"/>
            <p:cNvSpPr txBox="1">
              <a:spLocks noChangeArrowheads="1"/>
            </p:cNvSpPr>
            <p:nvPr/>
          </p:nvSpPr>
          <p:spPr bwMode="auto">
            <a:xfrm>
              <a:off x="4671" y="3053"/>
              <a:ext cx="528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      0.-</a:t>
              </a:r>
            </a:p>
            <a:p>
              <a:pPr algn="r" eaLnBrk="0" hangingPunct="0">
                <a:lnSpc>
                  <a:spcPct val="1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1‘000.-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      0.-</a:t>
              </a:r>
            </a:p>
          </p:txBody>
        </p:sp>
        <p:sp>
          <p:nvSpPr>
            <p:cNvPr id="62" name="Text Box 58"/>
            <p:cNvSpPr txBox="1">
              <a:spLocks noChangeArrowheads="1"/>
            </p:cNvSpPr>
            <p:nvPr/>
          </p:nvSpPr>
          <p:spPr bwMode="auto">
            <a:xfrm>
              <a:off x="4671" y="3432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</a:t>
              </a:r>
              <a:r>
                <a:rPr lang="de-DE" sz="1200" b="1">
                  <a:latin typeface="RotisSansSerif" pitchFamily="2" charset="0"/>
                </a:rPr>
                <a:t>35‘000.-</a:t>
              </a:r>
            </a:p>
          </p:txBody>
        </p:sp>
        <p:sp>
          <p:nvSpPr>
            <p:cNvPr id="63" name="Text Box 59"/>
            <p:cNvSpPr txBox="1">
              <a:spLocks noChangeArrowheads="1"/>
            </p:cNvSpPr>
            <p:nvPr/>
          </p:nvSpPr>
          <p:spPr bwMode="auto">
            <a:xfrm>
              <a:off x="4767" y="3613"/>
              <a:ext cx="4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6‘000.-</a:t>
              </a:r>
            </a:p>
          </p:txBody>
        </p:sp>
        <p:sp>
          <p:nvSpPr>
            <p:cNvPr id="64" name="Text Box 60"/>
            <p:cNvSpPr txBox="1">
              <a:spLocks noChangeArrowheads="1"/>
            </p:cNvSpPr>
            <p:nvPr/>
          </p:nvSpPr>
          <p:spPr bwMode="auto">
            <a:xfrm>
              <a:off x="5103" y="1590"/>
              <a:ext cx="528" cy="1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   </a:t>
              </a: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18.0 %</a:t>
              </a:r>
            </a:p>
            <a:p>
              <a:pPr algn="r"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   5.0 %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    10.0 %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    30.0 %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    30.0 %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  10.0 %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  16.7 %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  25.0 %</a:t>
              </a:r>
            </a:p>
            <a:p>
              <a:pPr algn="r"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  0.0 %           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0.0 %</a:t>
              </a:r>
            </a:p>
            <a:p>
              <a:pPr algn="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de-DE" sz="1200">
                <a:solidFill>
                  <a:schemeClr val="bg1"/>
                </a:solidFill>
                <a:latin typeface="RotisSansSerif" pitchFamily="2" charset="0"/>
              </a:endParaRPr>
            </a:p>
          </p:txBody>
        </p:sp>
        <p:sp>
          <p:nvSpPr>
            <p:cNvPr id="65" name="Text Box 61"/>
            <p:cNvSpPr txBox="1">
              <a:spLocks noChangeArrowheads="1"/>
            </p:cNvSpPr>
            <p:nvPr/>
          </p:nvSpPr>
          <p:spPr bwMode="auto">
            <a:xfrm>
              <a:off x="5007" y="2712"/>
              <a:ext cx="624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</a:t>
              </a: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20.0 %</a:t>
              </a:r>
            </a:p>
            <a:p>
              <a:pPr algn="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   20.0 %</a:t>
              </a:r>
            </a:p>
          </p:txBody>
        </p:sp>
        <p:sp>
          <p:nvSpPr>
            <p:cNvPr id="66" name="Text Box 62"/>
            <p:cNvSpPr txBox="1">
              <a:spLocks noChangeArrowheads="1"/>
            </p:cNvSpPr>
            <p:nvPr/>
          </p:nvSpPr>
          <p:spPr bwMode="auto">
            <a:xfrm>
              <a:off x="5151" y="3149"/>
              <a:ext cx="4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de-DE" sz="1200">
                  <a:solidFill>
                    <a:schemeClr val="bg1"/>
                  </a:solidFill>
                  <a:latin typeface="RotisSansSerif" pitchFamily="2" charset="0"/>
                </a:rPr>
                <a:t>10.0 %</a:t>
              </a:r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>
              <a:off x="4673" y="3747"/>
              <a:ext cx="528" cy="233"/>
            </a:xfrm>
            <a:prstGeom prst="rect">
              <a:avLst/>
            </a:prstGeom>
            <a:solidFill>
              <a:srgbClr val="004E9F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de-CH">
                <a:latin typeface="RotisSansSerif" pitchFamily="2" charset="0"/>
              </a:endParaRPr>
            </a:p>
          </p:txBody>
        </p:sp>
        <p:sp>
          <p:nvSpPr>
            <p:cNvPr id="68" name="Text Box 64"/>
            <p:cNvSpPr txBox="1">
              <a:spLocks noChangeArrowheads="1"/>
            </p:cNvSpPr>
            <p:nvPr/>
          </p:nvSpPr>
          <p:spPr bwMode="auto">
            <a:xfrm>
              <a:off x="4709" y="3762"/>
              <a:ext cx="6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>
                  <a:latin typeface="RotisSansSerif" pitchFamily="2" charset="0"/>
                </a:rPr>
                <a:t> </a:t>
              </a:r>
              <a:r>
                <a:rPr lang="de-DE" sz="1200" b="1">
                  <a:solidFill>
                    <a:schemeClr val="bg1"/>
                  </a:solidFill>
                  <a:latin typeface="RotisSansSerif" pitchFamily="2" charset="0"/>
                </a:rPr>
                <a:t>41‘000.-</a:t>
              </a:r>
            </a:p>
          </p:txBody>
        </p:sp>
      </p:grpSp>
      <p:grpSp>
        <p:nvGrpSpPr>
          <p:cNvPr id="69" name="Group 66"/>
          <p:cNvGrpSpPr>
            <a:grpSpLocks/>
          </p:cNvGrpSpPr>
          <p:nvPr/>
        </p:nvGrpSpPr>
        <p:grpSpPr bwMode="auto">
          <a:xfrm>
            <a:off x="323850" y="1154113"/>
            <a:ext cx="8535988" cy="3783012"/>
            <a:chOff x="336" y="727"/>
            <a:chExt cx="5377" cy="2383"/>
          </a:xfrm>
        </p:grpSpPr>
        <p:sp>
          <p:nvSpPr>
            <p:cNvPr id="70" name="Rectangle 67"/>
            <p:cNvSpPr>
              <a:spLocks noChangeArrowheads="1"/>
            </p:cNvSpPr>
            <p:nvPr/>
          </p:nvSpPr>
          <p:spPr bwMode="auto">
            <a:xfrm>
              <a:off x="336" y="745"/>
              <a:ext cx="5377" cy="23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de-CH">
                <a:latin typeface="RotisSansSerif" pitchFamily="2" charset="0"/>
              </a:endParaRPr>
            </a:p>
          </p:txBody>
        </p:sp>
        <p:sp>
          <p:nvSpPr>
            <p:cNvPr id="71" name="Rectangle 68"/>
            <p:cNvSpPr>
              <a:spLocks noChangeArrowheads="1"/>
            </p:cNvSpPr>
            <p:nvPr/>
          </p:nvSpPr>
          <p:spPr bwMode="auto">
            <a:xfrm>
              <a:off x="340" y="749"/>
              <a:ext cx="5370" cy="23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CH">
                <a:latin typeface="RotisSansSerif" pitchFamily="2" charset="0"/>
              </a:endParaRPr>
            </a:p>
          </p:txBody>
        </p:sp>
        <p:sp>
          <p:nvSpPr>
            <p:cNvPr id="72" name="Line 69"/>
            <p:cNvSpPr>
              <a:spLocks noChangeShapeType="1"/>
            </p:cNvSpPr>
            <p:nvPr/>
          </p:nvSpPr>
          <p:spPr bwMode="auto">
            <a:xfrm>
              <a:off x="4170" y="932"/>
              <a:ext cx="0" cy="2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de-CH"/>
            </a:p>
          </p:txBody>
        </p:sp>
        <p:sp>
          <p:nvSpPr>
            <p:cNvPr id="73" name="Rectangle 70"/>
            <p:cNvSpPr>
              <a:spLocks noChangeArrowheads="1"/>
            </p:cNvSpPr>
            <p:nvPr/>
          </p:nvSpPr>
          <p:spPr bwMode="auto">
            <a:xfrm>
              <a:off x="5044" y="931"/>
              <a:ext cx="579" cy="2160"/>
            </a:xfrm>
            <a:prstGeom prst="rect">
              <a:avLst/>
            </a:prstGeom>
            <a:solidFill>
              <a:srgbClr val="004E9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>
                <a:latin typeface="RotisSansSerif" pitchFamily="2" charset="0"/>
              </a:endParaRPr>
            </a:p>
          </p:txBody>
        </p:sp>
        <p:sp>
          <p:nvSpPr>
            <p:cNvPr id="74" name="Rectangle 71"/>
            <p:cNvSpPr>
              <a:spLocks noChangeArrowheads="1"/>
            </p:cNvSpPr>
            <p:nvPr/>
          </p:nvSpPr>
          <p:spPr bwMode="auto">
            <a:xfrm>
              <a:off x="405" y="733"/>
              <a:ext cx="193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>
                  <a:solidFill>
                    <a:srgbClr val="000000"/>
                  </a:solidFill>
                  <a:latin typeface="RotisSansSerif" pitchFamily="2" charset="0"/>
                </a:rPr>
                <a:t>für:  </a:t>
              </a:r>
              <a:r>
                <a:rPr lang="de-DE">
                  <a:latin typeface="RotisSansSerif" pitchFamily="2" charset="0"/>
                </a:rPr>
                <a:t>HANDWERKER-EINZELFIRMA</a:t>
              </a:r>
            </a:p>
          </p:txBody>
        </p:sp>
        <p:sp>
          <p:nvSpPr>
            <p:cNvPr id="75" name="Rectangle 72"/>
            <p:cNvSpPr>
              <a:spLocks noChangeArrowheads="1"/>
            </p:cNvSpPr>
            <p:nvPr/>
          </p:nvSpPr>
          <p:spPr bwMode="auto">
            <a:xfrm>
              <a:off x="3479" y="727"/>
              <a:ext cx="156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>
                  <a:latin typeface="RotisSansSerif" pitchFamily="2" charset="0"/>
                </a:rPr>
                <a:t>WIR-ANNAHMESATZ: 30 %</a:t>
              </a:r>
            </a:p>
          </p:txBody>
        </p:sp>
        <p:sp>
          <p:nvSpPr>
            <p:cNvPr id="76" name="Rectangle 73"/>
            <p:cNvSpPr>
              <a:spLocks noChangeArrowheads="1"/>
            </p:cNvSpPr>
            <p:nvPr/>
          </p:nvSpPr>
          <p:spPr bwMode="auto">
            <a:xfrm>
              <a:off x="345" y="963"/>
              <a:ext cx="133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>
                  <a:solidFill>
                    <a:srgbClr val="000000"/>
                  </a:solidFill>
                  <a:latin typeface="RotisSansSerif" pitchFamily="2" charset="0"/>
                </a:rPr>
                <a:t> AUFWANDPOSITIONEN</a:t>
              </a:r>
              <a:endParaRPr lang="de-DE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77" name="Rectangle 74"/>
            <p:cNvSpPr>
              <a:spLocks noChangeArrowheads="1"/>
            </p:cNvSpPr>
            <p:nvPr/>
          </p:nvSpPr>
          <p:spPr bwMode="auto">
            <a:xfrm>
              <a:off x="3183" y="963"/>
              <a:ext cx="79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>
                  <a:solidFill>
                    <a:srgbClr val="000000"/>
                  </a:solidFill>
                  <a:latin typeface="RotisSansSerif" pitchFamily="2" charset="0"/>
                </a:rPr>
                <a:t>Gesamtbetrag</a:t>
              </a:r>
              <a:endParaRPr lang="de-DE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78" name="Rectangle 75"/>
            <p:cNvSpPr>
              <a:spLocks noChangeArrowheads="1"/>
            </p:cNvSpPr>
            <p:nvPr/>
          </p:nvSpPr>
          <p:spPr bwMode="auto">
            <a:xfrm>
              <a:off x="4113" y="963"/>
              <a:ext cx="89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de-DE">
                  <a:solidFill>
                    <a:srgbClr val="000000"/>
                  </a:solidFill>
                  <a:latin typeface="RotisSansSerif" pitchFamily="2" charset="0"/>
                </a:rPr>
                <a:t>davon </a:t>
              </a:r>
            </a:p>
            <a:p>
              <a:pPr algn="ctr" eaLnBrk="0" hangingPunct="0"/>
              <a:r>
                <a:rPr lang="de-DE">
                  <a:solidFill>
                    <a:srgbClr val="000000"/>
                  </a:solidFill>
                  <a:latin typeface="RotisSansSerif" pitchFamily="2" charset="0"/>
                </a:rPr>
                <a:t>in WIR</a:t>
              </a:r>
              <a:endParaRPr lang="de-DE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79" name="Rectangle 76"/>
            <p:cNvSpPr>
              <a:spLocks noChangeArrowheads="1"/>
            </p:cNvSpPr>
            <p:nvPr/>
          </p:nvSpPr>
          <p:spPr bwMode="auto">
            <a:xfrm>
              <a:off x="349" y="1245"/>
              <a:ext cx="244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>
                  <a:solidFill>
                    <a:srgbClr val="000000"/>
                  </a:solidFill>
                  <a:latin typeface="RotisSansSerif" pitchFamily="2" charset="0"/>
                </a:rPr>
                <a:t> Auswahl a. Aufwendungen/Anschaffungen</a:t>
              </a:r>
              <a:endParaRPr lang="de-DE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80" name="Rectangle 77"/>
            <p:cNvSpPr>
              <a:spLocks noChangeArrowheads="1"/>
            </p:cNvSpPr>
            <p:nvPr/>
          </p:nvSpPr>
          <p:spPr bwMode="auto">
            <a:xfrm>
              <a:off x="3380" y="1184"/>
              <a:ext cx="37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>
                  <a:solidFill>
                    <a:srgbClr val="000000"/>
                  </a:solidFill>
                  <a:latin typeface="RotisSansSerif" pitchFamily="2" charset="0"/>
                </a:rPr>
                <a:t>in </a:t>
              </a:r>
              <a:r>
                <a:rPr lang="de-CH">
                  <a:solidFill>
                    <a:srgbClr val="000000"/>
                  </a:solidFill>
                  <a:latin typeface="RotisSansSerif" pitchFamily="2" charset="0"/>
                </a:rPr>
                <a:t>CHF</a:t>
              </a:r>
              <a:endParaRPr lang="de-DE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81" name="Line 78"/>
            <p:cNvSpPr>
              <a:spLocks noChangeShapeType="1"/>
            </p:cNvSpPr>
            <p:nvPr/>
          </p:nvSpPr>
          <p:spPr bwMode="auto">
            <a:xfrm>
              <a:off x="342" y="1441"/>
              <a:ext cx="52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82" name="Text Box 79"/>
            <p:cNvSpPr txBox="1">
              <a:spLocks noChangeArrowheads="1"/>
            </p:cNvSpPr>
            <p:nvPr/>
          </p:nvSpPr>
          <p:spPr bwMode="auto">
            <a:xfrm>
              <a:off x="5104" y="1057"/>
              <a:ext cx="50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>
                  <a:latin typeface="RotisSansSerif" pitchFamily="2" charset="0"/>
                </a:rPr>
                <a:t> </a:t>
              </a:r>
              <a:r>
                <a:rPr lang="de-DE">
                  <a:solidFill>
                    <a:schemeClr val="bg1"/>
                  </a:solidFill>
                  <a:latin typeface="RotisSansSerif" pitchFamily="2" charset="0"/>
                </a:rPr>
                <a:t>in %</a:t>
              </a:r>
            </a:p>
          </p:txBody>
        </p:sp>
        <p:sp>
          <p:nvSpPr>
            <p:cNvPr id="83" name="Line 80"/>
            <p:cNvSpPr>
              <a:spLocks noChangeShapeType="1"/>
            </p:cNvSpPr>
            <p:nvPr/>
          </p:nvSpPr>
          <p:spPr bwMode="auto">
            <a:xfrm>
              <a:off x="3158" y="928"/>
              <a:ext cx="0" cy="2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de-CH"/>
            </a:p>
          </p:txBody>
        </p:sp>
        <p:sp>
          <p:nvSpPr>
            <p:cNvPr id="84" name="Line 81"/>
            <p:cNvSpPr>
              <a:spLocks noChangeShapeType="1"/>
            </p:cNvSpPr>
            <p:nvPr/>
          </p:nvSpPr>
          <p:spPr bwMode="auto">
            <a:xfrm>
              <a:off x="338" y="931"/>
              <a:ext cx="47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85" name="Group 82"/>
          <p:cNvGrpSpPr>
            <a:grpSpLocks/>
          </p:cNvGrpSpPr>
          <p:nvPr/>
        </p:nvGrpSpPr>
        <p:grpSpPr bwMode="auto">
          <a:xfrm>
            <a:off x="311150" y="3578225"/>
            <a:ext cx="8393113" cy="774700"/>
            <a:chOff x="194" y="2221"/>
            <a:chExt cx="5287" cy="488"/>
          </a:xfrm>
        </p:grpSpPr>
        <p:sp>
          <p:nvSpPr>
            <p:cNvPr id="86" name="Line 83"/>
            <p:cNvSpPr>
              <a:spLocks noChangeShapeType="1"/>
            </p:cNvSpPr>
            <p:nvPr/>
          </p:nvSpPr>
          <p:spPr bwMode="auto">
            <a:xfrm>
              <a:off x="194" y="2221"/>
              <a:ext cx="527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87" name="Line 84"/>
            <p:cNvSpPr>
              <a:spLocks noChangeShapeType="1"/>
            </p:cNvSpPr>
            <p:nvPr/>
          </p:nvSpPr>
          <p:spPr bwMode="auto">
            <a:xfrm>
              <a:off x="198" y="2465"/>
              <a:ext cx="52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88" name="Line 85"/>
            <p:cNvSpPr>
              <a:spLocks noChangeShapeType="1"/>
            </p:cNvSpPr>
            <p:nvPr/>
          </p:nvSpPr>
          <p:spPr bwMode="auto">
            <a:xfrm>
              <a:off x="202" y="2709"/>
              <a:ext cx="52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89" name="Rectangle 86"/>
          <p:cNvSpPr>
            <a:spLocks noChangeArrowheads="1"/>
          </p:cNvSpPr>
          <p:nvPr/>
        </p:nvSpPr>
        <p:spPr bwMode="auto">
          <a:xfrm>
            <a:off x="334963" y="3644900"/>
            <a:ext cx="849947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tabLst>
                <a:tab pos="4746625" algn="l"/>
                <a:tab pos="6372225" algn="l"/>
              </a:tabLst>
            </a:pPr>
            <a:r>
              <a:rPr lang="de-DE" dirty="0">
                <a:solidFill>
                  <a:srgbClr val="000000"/>
                </a:solidFill>
                <a:latin typeface="RotisSansSerif" pitchFamily="2" charset="0"/>
              </a:rPr>
              <a:t> </a:t>
            </a:r>
            <a:r>
              <a:rPr lang="de-DE" b="1" dirty="0">
                <a:solidFill>
                  <a:srgbClr val="000000"/>
                </a:solidFill>
                <a:latin typeface="RotisSansSerif" pitchFamily="2" charset="0"/>
              </a:rPr>
              <a:t>GESCHÄFT (nur aufgeführte Positionen) 	475‘000.-       </a:t>
            </a:r>
            <a:r>
              <a:rPr lang="de-DE" b="1" dirty="0" smtClean="0">
                <a:solidFill>
                  <a:srgbClr val="000000"/>
                </a:solidFill>
                <a:latin typeface="RotisSansSerif" pitchFamily="2" charset="0"/>
              </a:rPr>
              <a:t>35‘000</a:t>
            </a:r>
            <a:r>
              <a:rPr lang="de-DE" b="1" dirty="0">
                <a:solidFill>
                  <a:srgbClr val="000000"/>
                </a:solidFill>
                <a:latin typeface="RotisSansSerif" pitchFamily="2" charset="0"/>
              </a:rPr>
              <a:t>.-</a:t>
            </a:r>
            <a:endParaRPr lang="de-DE" b="1" dirty="0">
              <a:latin typeface="RotisSansSerif" pitchFamily="2" charset="0"/>
            </a:endParaRPr>
          </a:p>
        </p:txBody>
      </p:sp>
      <p:sp>
        <p:nvSpPr>
          <p:cNvPr id="90" name="Rectangle 87"/>
          <p:cNvSpPr>
            <a:spLocks noChangeArrowheads="1"/>
          </p:cNvSpPr>
          <p:nvPr/>
        </p:nvSpPr>
        <p:spPr bwMode="auto">
          <a:xfrm>
            <a:off x="338138" y="4002088"/>
            <a:ext cx="849947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tabLst>
                <a:tab pos="5021263" algn="l"/>
              </a:tabLst>
            </a:pPr>
            <a:r>
              <a:rPr lang="de-DE" dirty="0">
                <a:solidFill>
                  <a:srgbClr val="000000"/>
                </a:solidFill>
                <a:latin typeface="RotisSansSerif" pitchFamily="2" charset="0"/>
              </a:rPr>
              <a:t> </a:t>
            </a:r>
            <a:r>
              <a:rPr lang="de-DE" b="1" dirty="0">
                <a:solidFill>
                  <a:srgbClr val="000000"/>
                </a:solidFill>
                <a:latin typeface="RotisSansSerif" pitchFamily="2" charset="0"/>
              </a:rPr>
              <a:t>PRIVATBEREICH </a:t>
            </a:r>
            <a:r>
              <a:rPr lang="de-DE" dirty="0">
                <a:solidFill>
                  <a:srgbClr val="000000"/>
                </a:solidFill>
                <a:latin typeface="RotisSansSerif" pitchFamily="2" charset="0"/>
              </a:rPr>
              <a:t>(nur WIR-Teil)                       	                      </a:t>
            </a:r>
            <a:r>
              <a:rPr lang="de-DE" b="1" dirty="0" smtClean="0">
                <a:solidFill>
                  <a:srgbClr val="000000"/>
                </a:solidFill>
                <a:latin typeface="RotisSansSerif" pitchFamily="2" charset="0"/>
              </a:rPr>
              <a:t>6‘000</a:t>
            </a:r>
            <a:r>
              <a:rPr lang="de-DE" b="1" dirty="0">
                <a:solidFill>
                  <a:srgbClr val="000000"/>
                </a:solidFill>
                <a:latin typeface="RotisSansSerif" pitchFamily="2" charset="0"/>
              </a:rPr>
              <a:t>.-</a:t>
            </a:r>
            <a:endParaRPr lang="de-DE" b="1" dirty="0">
              <a:latin typeface="RotisSansSerif" pitchFamily="2" charset="0"/>
            </a:endParaRPr>
          </a:p>
        </p:txBody>
      </p:sp>
      <p:sp>
        <p:nvSpPr>
          <p:cNvPr id="91" name="Rectangle 88"/>
          <p:cNvSpPr>
            <a:spLocks noChangeArrowheads="1"/>
          </p:cNvSpPr>
          <p:nvPr/>
        </p:nvSpPr>
        <p:spPr bwMode="auto">
          <a:xfrm>
            <a:off x="334963" y="4408488"/>
            <a:ext cx="849947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tabLst>
                <a:tab pos="4935538" algn="l"/>
              </a:tabLst>
            </a:pPr>
            <a:r>
              <a:rPr lang="de-DE" dirty="0">
                <a:solidFill>
                  <a:srgbClr val="000000"/>
                </a:solidFill>
                <a:latin typeface="RotisSansSerif" pitchFamily="2" charset="0"/>
              </a:rPr>
              <a:t> TOTAL WIR (nur aufgeführte Positionen)                 	             </a:t>
            </a:r>
            <a:r>
              <a:rPr lang="de-DE" dirty="0" smtClean="0">
                <a:solidFill>
                  <a:srgbClr val="000000"/>
                </a:solidFill>
                <a:latin typeface="RotisSansSerif" pitchFamily="2" charset="0"/>
              </a:rPr>
              <a:t> </a:t>
            </a:r>
            <a:r>
              <a:rPr lang="de-DE" b="1" dirty="0" smtClean="0">
                <a:solidFill>
                  <a:srgbClr val="000000"/>
                </a:solidFill>
                <a:latin typeface="RotisSansSerif" pitchFamily="2" charset="0"/>
              </a:rPr>
              <a:t>41‘000</a:t>
            </a:r>
            <a:r>
              <a:rPr lang="de-DE" b="1" dirty="0">
                <a:solidFill>
                  <a:srgbClr val="000000"/>
                </a:solidFill>
                <a:latin typeface="RotisSansSerif" pitchFamily="2" charset="0"/>
              </a:rPr>
              <a:t>.-</a:t>
            </a:r>
            <a:endParaRPr lang="de-DE" b="1" dirty="0">
              <a:latin typeface="RotisSansSerif" pitchFamily="2" charset="0"/>
            </a:endParaRPr>
          </a:p>
        </p:txBody>
      </p:sp>
      <p:sp>
        <p:nvSpPr>
          <p:cNvPr id="92" name="Line 91"/>
          <p:cNvSpPr>
            <a:spLocks noChangeShapeType="1"/>
          </p:cNvSpPr>
          <p:nvPr/>
        </p:nvSpPr>
        <p:spPr bwMode="auto">
          <a:xfrm>
            <a:off x="7143750" y="4714875"/>
            <a:ext cx="495300" cy="1266825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4.3. WIR-System – Kundenbeispiel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0" hangingPunct="0">
              <a:defRPr/>
            </a:pPr>
            <a:fld id="{40CDFCB0-FFA2-4E7D-9295-536DAF5065E8}" type="datetime1">
              <a:rPr lang="de-CH" smtClean="0"/>
              <a:pPr eaLnBrk="0" hangingPunct="0">
                <a:defRPr/>
              </a:pPr>
              <a:t>20.11.2014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126D30-E12D-423C-AC0B-D5DBE5065D9B}" type="slidenum">
              <a:rPr lang="de-CH" smtClean="0"/>
              <a:pPr>
                <a:defRPr/>
              </a:pPr>
              <a:t>15</a:t>
            </a:fld>
            <a:endParaRPr lang="de-CH" dirty="0"/>
          </a:p>
        </p:txBody>
      </p:sp>
      <p:sp>
        <p:nvSpPr>
          <p:cNvPr id="6" name="Rectangle 4"/>
          <p:cNvSpPr>
            <a:spLocks noChangeAspect="1" noChangeArrowheads="1"/>
          </p:cNvSpPr>
          <p:nvPr/>
        </p:nvSpPr>
        <p:spPr bwMode="auto">
          <a:xfrm>
            <a:off x="468313" y="4000500"/>
            <a:ext cx="2674937" cy="2295525"/>
          </a:xfrm>
          <a:prstGeom prst="rect">
            <a:avLst/>
          </a:prstGeom>
          <a:solidFill>
            <a:srgbClr val="004E9F"/>
          </a:solidFill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400">
                <a:solidFill>
                  <a:schemeClr val="bg1"/>
                </a:solidFill>
                <a:latin typeface="RotisSansSerif" pitchFamily="2" charset="0"/>
              </a:rPr>
              <a:t>Zur Information</a:t>
            </a:r>
            <a:br>
              <a:rPr lang="de-DE" sz="2400">
                <a:solidFill>
                  <a:schemeClr val="bg1"/>
                </a:solidFill>
                <a:latin typeface="RotisSansSerif" pitchFamily="2" charset="0"/>
              </a:rPr>
            </a:br>
            <a:endParaRPr lang="de-DE" sz="800">
              <a:solidFill>
                <a:schemeClr val="bg1"/>
              </a:solidFill>
              <a:latin typeface="RotisSansSerif" pitchFamily="2" charset="0"/>
            </a:endParaRPr>
          </a:p>
          <a:p>
            <a:pPr eaLnBrk="0" hangingPunct="0"/>
            <a:r>
              <a:rPr lang="de-CH" sz="2400">
                <a:solidFill>
                  <a:schemeClr val="bg1"/>
                </a:solidFill>
                <a:latin typeface="RotisSansSerif" pitchFamily="2" charset="0"/>
              </a:rPr>
              <a:t>a) </a:t>
            </a:r>
            <a:r>
              <a:rPr lang="de-DE" sz="2400">
                <a:solidFill>
                  <a:schemeClr val="bg1"/>
                </a:solidFill>
                <a:latin typeface="RotisSansSerif" pitchFamily="2" charset="0"/>
              </a:rPr>
              <a:t>Gesamtumsatz</a:t>
            </a:r>
            <a:r>
              <a:rPr lang="de-CH" sz="2400">
                <a:solidFill>
                  <a:schemeClr val="bg1"/>
                </a:solidFill>
                <a:latin typeface="RotisSansSerif" pitchFamily="2" charset="0"/>
              </a:rPr>
              <a:t>:</a:t>
            </a:r>
            <a:br>
              <a:rPr lang="de-CH" sz="2400">
                <a:solidFill>
                  <a:schemeClr val="bg1"/>
                </a:solidFill>
                <a:latin typeface="RotisSansSerif" pitchFamily="2" charset="0"/>
              </a:rPr>
            </a:br>
            <a:r>
              <a:rPr lang="de-CH" sz="2400">
                <a:solidFill>
                  <a:schemeClr val="bg1"/>
                </a:solidFill>
                <a:latin typeface="RotisSansSerif" pitchFamily="2" charset="0"/>
              </a:rPr>
              <a:t>1</a:t>
            </a:r>
            <a:r>
              <a:rPr lang="de-DE" sz="2400">
                <a:solidFill>
                  <a:schemeClr val="bg1"/>
                </a:solidFill>
                <a:latin typeface="RotisSansSerif" pitchFamily="2" charset="0"/>
              </a:rPr>
              <a:t>‘600‘000.-</a:t>
            </a:r>
            <a:br>
              <a:rPr lang="de-DE" sz="2400">
                <a:solidFill>
                  <a:schemeClr val="bg1"/>
                </a:solidFill>
                <a:latin typeface="RotisSansSerif" pitchFamily="2" charset="0"/>
              </a:rPr>
            </a:br>
            <a:endParaRPr lang="de-DE" sz="800">
              <a:solidFill>
                <a:schemeClr val="bg1"/>
              </a:solidFill>
              <a:latin typeface="RotisSansSerif" pitchFamily="2" charset="0"/>
            </a:endParaRPr>
          </a:p>
          <a:p>
            <a:pPr eaLnBrk="0" hangingPunct="0"/>
            <a:r>
              <a:rPr lang="de-DE" sz="2400">
                <a:solidFill>
                  <a:schemeClr val="bg1"/>
                </a:solidFill>
                <a:latin typeface="RotisSansSerif" pitchFamily="2" charset="0"/>
              </a:rPr>
              <a:t>b) Lohnkosten</a:t>
            </a:r>
            <a:r>
              <a:rPr lang="de-CH" sz="2400">
                <a:solidFill>
                  <a:schemeClr val="bg1"/>
                </a:solidFill>
                <a:latin typeface="RotisSansSerif" pitchFamily="2" charset="0"/>
              </a:rPr>
              <a:t>:</a:t>
            </a:r>
            <a:br>
              <a:rPr lang="de-CH" sz="2400">
                <a:solidFill>
                  <a:schemeClr val="bg1"/>
                </a:solidFill>
                <a:latin typeface="RotisSansSerif" pitchFamily="2" charset="0"/>
              </a:rPr>
            </a:br>
            <a:r>
              <a:rPr lang="de-CH" sz="2400">
                <a:solidFill>
                  <a:schemeClr val="bg1"/>
                </a:solidFill>
                <a:latin typeface="RotisSansSerif" pitchFamily="2" charset="0"/>
              </a:rPr>
              <a:t>1‘030</a:t>
            </a:r>
            <a:r>
              <a:rPr lang="de-DE" sz="2400">
                <a:solidFill>
                  <a:schemeClr val="bg1"/>
                </a:solidFill>
                <a:latin typeface="RotisSansSerif" pitchFamily="2" charset="0"/>
              </a:rPr>
              <a:t>‘000.-</a:t>
            </a: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227388" y="976313"/>
            <a:ext cx="5578475" cy="5341937"/>
            <a:chOff x="2117" y="615"/>
            <a:chExt cx="3514" cy="3365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2132" y="619"/>
              <a:ext cx="3448" cy="33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CH">
                <a:latin typeface="RotisSansSerif" pitchFamily="2" charset="0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5199" y="807"/>
              <a:ext cx="384" cy="2928"/>
            </a:xfrm>
            <a:prstGeom prst="rect">
              <a:avLst/>
            </a:prstGeom>
            <a:solidFill>
              <a:srgbClr val="004E9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>
                <a:latin typeface="RotisSansSerif" pitchFamily="2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4035" y="808"/>
              <a:ext cx="636" cy="2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CH">
                <a:latin typeface="RotisSansSerif" pitchFamily="2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2152" y="663"/>
              <a:ext cx="131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latin typeface="RotisSansSerif" pitchFamily="2" charset="0"/>
                </a:rPr>
                <a:t>für:  </a:t>
              </a:r>
              <a:r>
                <a:rPr lang="de-DE" sz="1400" b="1">
                  <a:latin typeface="RotisSansSerif" pitchFamily="2" charset="0"/>
                </a:rPr>
                <a:t>Handwerker-Einzelfirma</a:t>
              </a: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4310" y="663"/>
              <a:ext cx="116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400" b="1">
                  <a:latin typeface="RotisSansSerif" pitchFamily="2" charset="0"/>
                </a:rPr>
                <a:t>WIR-Annahmesatz: 30 %</a:t>
              </a: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2152" y="833"/>
              <a:ext cx="969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 AUFWANDPOSITIONEN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4037" y="833"/>
              <a:ext cx="56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Gesamtbetrag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4774" y="833"/>
              <a:ext cx="27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davon </a:t>
              </a:r>
            </a:p>
            <a:p>
              <a:pPr algn="ctr"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in WIR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2150" y="953"/>
              <a:ext cx="174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 Auswahl a. Aufwendungen/Anschaffungen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4219" y="940"/>
              <a:ext cx="26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in </a:t>
              </a:r>
              <a:r>
                <a:rPr lang="de-CH" sz="1300">
                  <a:solidFill>
                    <a:srgbClr val="000000"/>
                  </a:solidFill>
                  <a:latin typeface="RotisSansSerif" pitchFamily="2" charset="0"/>
                </a:rPr>
                <a:t>CHF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2154" y="1174"/>
              <a:ext cx="78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 WARENAUFWAND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2406" y="1255"/>
              <a:ext cx="106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Handelsware, Rohmaterial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2406" y="1345"/>
              <a:ext cx="58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Fremdarbeiten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2154" y="1464"/>
              <a:ext cx="85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 BETRIEBSAUFWAND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2406" y="1587"/>
              <a:ext cx="93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Unterhalt, Reparaturen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2406" y="1689"/>
              <a:ext cx="1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Auto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406" y="1791"/>
              <a:ext cx="62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Versicherungen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2406" y="1893"/>
              <a:ext cx="110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Betriebs- und Hilfsmaterial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2406" y="1995"/>
              <a:ext cx="108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Büromaterial, Drucksachen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2406" y="2097"/>
              <a:ext cx="37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Werbung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2406" y="2199"/>
              <a:ext cx="94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Treuhand, Buchhaltung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2406" y="2301"/>
              <a:ext cx="2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Spesen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2406" y="2387"/>
              <a:ext cx="86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Zinsen (Miete, Pacht)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2406" y="2483"/>
              <a:ext cx="148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Personalnebenkosten (Schulung etc.)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2154" y="2618"/>
              <a:ext cx="145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 MOBILIEN/NEUANSCHAFFUNGEN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>
              <a:off x="2406" y="2732"/>
              <a:ext cx="136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Fahrzeuge/Maschinen/Geräte/etc.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2406" y="2833"/>
              <a:ext cx="89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Betriebseinrichtungen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>
              <a:off x="2154" y="2978"/>
              <a:ext cx="55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 IMMOBILIEN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>
              <a:off x="2406" y="3091"/>
              <a:ext cx="99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Renovation Liegenschaft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2406" y="3193"/>
              <a:ext cx="92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Liegenschaftsunterhalt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2406" y="3295"/>
              <a:ext cx="141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WIR-Kredit-Amortisation (jährlich)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2154" y="3449"/>
              <a:ext cx="480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 </a:t>
              </a:r>
              <a:r>
                <a:rPr lang="de-DE" sz="1300" b="1">
                  <a:solidFill>
                    <a:srgbClr val="000000"/>
                  </a:solidFill>
                  <a:latin typeface="RotisSansSerif" pitchFamily="2" charset="0"/>
                </a:rPr>
                <a:t>GESCHÄFT</a:t>
              </a:r>
              <a:endParaRPr lang="de-DE" sz="1300" b="1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2799" y="3467"/>
              <a:ext cx="115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(nur aufgeführte Positionen)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154" y="3650"/>
              <a:ext cx="67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 PRIVATBEREICH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2158" y="3824"/>
              <a:ext cx="49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 TOTAL  WIR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2861" y="3831"/>
              <a:ext cx="115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300">
                  <a:solidFill>
                    <a:srgbClr val="000000"/>
                  </a:solidFill>
                  <a:latin typeface="RotisSansSerif" pitchFamily="2" charset="0"/>
                </a:rPr>
                <a:t>(nur aufgeführte Positionen)</a:t>
              </a:r>
              <a:endParaRPr lang="de-DE" sz="1300">
                <a:solidFill>
                  <a:schemeClr val="tx2"/>
                </a:solidFill>
                <a:latin typeface="RotisSansSerif" pitchFamily="2" charset="0"/>
              </a:endParaRPr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2127" y="615"/>
              <a:ext cx="3456" cy="33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CH">
                <a:latin typeface="RotisSansSerif" pitchFamily="2" charset="0"/>
              </a:endParaRPr>
            </a:p>
          </p:txBody>
        </p:sp>
        <p:sp>
          <p:nvSpPr>
            <p:cNvPr id="45" name="Line 40"/>
            <p:cNvSpPr>
              <a:spLocks noChangeShapeType="1"/>
            </p:cNvSpPr>
            <p:nvPr/>
          </p:nvSpPr>
          <p:spPr bwMode="auto">
            <a:xfrm>
              <a:off x="2127" y="807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6" name="Line 41"/>
            <p:cNvSpPr>
              <a:spLocks noChangeShapeType="1"/>
            </p:cNvSpPr>
            <p:nvPr/>
          </p:nvSpPr>
          <p:spPr bwMode="auto">
            <a:xfrm>
              <a:off x="2127" y="1095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7" name="Line 42"/>
            <p:cNvSpPr>
              <a:spLocks noChangeShapeType="1"/>
            </p:cNvSpPr>
            <p:nvPr/>
          </p:nvSpPr>
          <p:spPr bwMode="auto">
            <a:xfrm>
              <a:off x="2127" y="3432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8" name="Line 43"/>
            <p:cNvSpPr>
              <a:spLocks noChangeShapeType="1"/>
            </p:cNvSpPr>
            <p:nvPr/>
          </p:nvSpPr>
          <p:spPr bwMode="auto">
            <a:xfrm>
              <a:off x="2127" y="3613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9" name="Line 44"/>
            <p:cNvSpPr>
              <a:spLocks noChangeShapeType="1"/>
            </p:cNvSpPr>
            <p:nvPr/>
          </p:nvSpPr>
          <p:spPr bwMode="auto">
            <a:xfrm>
              <a:off x="2117" y="3795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50" name="Text Box 45"/>
            <p:cNvSpPr txBox="1">
              <a:spLocks noChangeArrowheads="1"/>
            </p:cNvSpPr>
            <p:nvPr/>
          </p:nvSpPr>
          <p:spPr bwMode="auto">
            <a:xfrm>
              <a:off x="5199" y="903"/>
              <a:ext cx="38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</a:t>
              </a:r>
              <a:r>
                <a:rPr lang="de-DE" sz="1300">
                  <a:solidFill>
                    <a:schemeClr val="bg1"/>
                  </a:solidFill>
                  <a:latin typeface="RotisSansSerif" pitchFamily="2" charset="0"/>
                </a:rPr>
                <a:t>in %</a:t>
              </a:r>
            </a:p>
          </p:txBody>
        </p:sp>
        <p:sp>
          <p:nvSpPr>
            <p:cNvPr id="51" name="Text Box 46"/>
            <p:cNvSpPr txBox="1">
              <a:spLocks noChangeArrowheads="1"/>
            </p:cNvSpPr>
            <p:nvPr/>
          </p:nvSpPr>
          <p:spPr bwMode="auto">
            <a:xfrm>
              <a:off x="4075" y="1254"/>
              <a:ext cx="57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320‘000.-</a:t>
              </a:r>
            </a:p>
            <a:p>
              <a:pPr eaLnBrk="0" hangingPunct="0">
                <a:lnSpc>
                  <a:spcPct val="50000"/>
                </a:lnSpc>
                <a:spcBef>
                  <a:spcPct val="20000"/>
                </a:spcBef>
              </a:pPr>
              <a:r>
                <a:rPr lang="de-DE" sz="1300">
                  <a:latin typeface="RotisSansSerif" pitchFamily="2" charset="0"/>
                </a:rPr>
                <a:t>            0.-</a:t>
              </a:r>
            </a:p>
          </p:txBody>
        </p:sp>
        <p:sp>
          <p:nvSpPr>
            <p:cNvPr id="52" name="Text Box 47"/>
            <p:cNvSpPr txBox="1">
              <a:spLocks noChangeArrowheads="1"/>
            </p:cNvSpPr>
            <p:nvPr/>
          </p:nvSpPr>
          <p:spPr bwMode="auto">
            <a:xfrm>
              <a:off x="4095" y="1590"/>
              <a:ext cx="528" cy="1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 5‘000.-</a:t>
              </a:r>
            </a:p>
            <a:p>
              <a:pPr algn="r"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30‘000.-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 6‘000.-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 1‘000.-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 9‘000.-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10‘000.-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12‘000.-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12‘000.-</a:t>
              </a:r>
            </a:p>
            <a:p>
              <a:pPr algn="r"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30‘000.-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       0.- 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endParaRPr lang="de-DE" sz="1300">
                <a:latin typeface="RotisSansSerif" pitchFamily="2" charset="0"/>
              </a:endParaRPr>
            </a:p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de-DE" sz="1300">
                <a:latin typeface="RotisSansSerif" pitchFamily="2" charset="0"/>
              </a:endParaRPr>
            </a:p>
          </p:txBody>
        </p:sp>
        <p:sp>
          <p:nvSpPr>
            <p:cNvPr id="53" name="Text Box 48"/>
            <p:cNvSpPr txBox="1">
              <a:spLocks noChangeArrowheads="1"/>
            </p:cNvSpPr>
            <p:nvPr/>
          </p:nvSpPr>
          <p:spPr bwMode="auto">
            <a:xfrm>
              <a:off x="4047" y="2712"/>
              <a:ext cx="624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 20‘000.-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 10‘000.-</a:t>
              </a:r>
            </a:p>
          </p:txBody>
        </p:sp>
        <p:sp>
          <p:nvSpPr>
            <p:cNvPr id="54" name="Line 49"/>
            <p:cNvSpPr>
              <a:spLocks noChangeShapeType="1"/>
            </p:cNvSpPr>
            <p:nvPr/>
          </p:nvSpPr>
          <p:spPr bwMode="auto">
            <a:xfrm>
              <a:off x="5199" y="3296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55" name="Text Box 50"/>
            <p:cNvSpPr txBox="1">
              <a:spLocks noChangeArrowheads="1"/>
            </p:cNvSpPr>
            <p:nvPr/>
          </p:nvSpPr>
          <p:spPr bwMode="auto">
            <a:xfrm>
              <a:off x="4095" y="3053"/>
              <a:ext cx="52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       0.-</a:t>
              </a:r>
            </a:p>
            <a:p>
              <a:pPr eaLnBrk="0" hangingPunct="0">
                <a:lnSpc>
                  <a:spcPct val="1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10‘000.-</a:t>
              </a:r>
            </a:p>
            <a:p>
              <a:pPr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       0.-</a:t>
              </a:r>
            </a:p>
          </p:txBody>
        </p:sp>
        <p:sp>
          <p:nvSpPr>
            <p:cNvPr id="56" name="Text Box 51"/>
            <p:cNvSpPr txBox="1">
              <a:spLocks noChangeArrowheads="1"/>
            </p:cNvSpPr>
            <p:nvPr/>
          </p:nvSpPr>
          <p:spPr bwMode="auto">
            <a:xfrm>
              <a:off x="4095" y="3432"/>
              <a:ext cx="52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300" b="1">
                  <a:latin typeface="RotisSansSerif" pitchFamily="2" charset="0"/>
                </a:rPr>
                <a:t>475‘000.-</a:t>
              </a:r>
            </a:p>
          </p:txBody>
        </p:sp>
        <p:sp>
          <p:nvSpPr>
            <p:cNvPr id="57" name="Text Box 52"/>
            <p:cNvSpPr txBox="1">
              <a:spLocks noChangeArrowheads="1"/>
            </p:cNvSpPr>
            <p:nvPr/>
          </p:nvSpPr>
          <p:spPr bwMode="auto">
            <a:xfrm>
              <a:off x="2799" y="3613"/>
              <a:ext cx="96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Nur WIR-Teil</a:t>
              </a:r>
            </a:p>
          </p:txBody>
        </p:sp>
        <p:sp>
          <p:nvSpPr>
            <p:cNvPr id="58" name="Text Box 53"/>
            <p:cNvSpPr txBox="1">
              <a:spLocks noChangeArrowheads="1"/>
            </p:cNvSpPr>
            <p:nvPr/>
          </p:nvSpPr>
          <p:spPr bwMode="auto">
            <a:xfrm>
              <a:off x="4623" y="1254"/>
              <a:ext cx="57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 16‘000.- </a:t>
              </a:r>
            </a:p>
            <a:p>
              <a:pPr eaLnBrk="0" hangingPunct="0">
                <a:lnSpc>
                  <a:spcPct val="50000"/>
                </a:lnSpc>
                <a:spcBef>
                  <a:spcPct val="20000"/>
                </a:spcBef>
              </a:pPr>
              <a:r>
                <a:rPr lang="de-DE" sz="1300">
                  <a:latin typeface="RotisSansSerif" pitchFamily="2" charset="0"/>
                </a:rPr>
                <a:t>            0.-</a:t>
              </a:r>
            </a:p>
          </p:txBody>
        </p:sp>
        <p:sp>
          <p:nvSpPr>
            <p:cNvPr id="59" name="Text Box 54"/>
            <p:cNvSpPr txBox="1">
              <a:spLocks noChangeArrowheads="1"/>
            </p:cNvSpPr>
            <p:nvPr/>
          </p:nvSpPr>
          <p:spPr bwMode="auto">
            <a:xfrm>
              <a:off x="5055" y="1254"/>
              <a:ext cx="576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  </a:t>
              </a:r>
              <a:r>
                <a:rPr lang="de-DE" sz="1300">
                  <a:solidFill>
                    <a:schemeClr val="bg1"/>
                  </a:solidFill>
                  <a:latin typeface="RotisSansSerif" pitchFamily="2" charset="0"/>
                </a:rPr>
                <a:t>5.0 %</a:t>
              </a:r>
            </a:p>
            <a:p>
              <a:pPr algn="r" eaLnBrk="0" hangingPunct="0">
                <a:lnSpc>
                  <a:spcPct val="50000"/>
                </a:lnSpc>
                <a:spcBef>
                  <a:spcPct val="20000"/>
                </a:spcBef>
              </a:pPr>
              <a:r>
                <a:rPr lang="de-DE" sz="1300">
                  <a:solidFill>
                    <a:schemeClr val="bg1"/>
                  </a:solidFill>
                  <a:latin typeface="RotisSansSerif" pitchFamily="2" charset="0"/>
                </a:rPr>
                <a:t>0.0 %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de-DE" sz="1300">
                  <a:solidFill>
                    <a:schemeClr val="bg1"/>
                  </a:solidFill>
                  <a:latin typeface="RotisSansSerif" pitchFamily="2" charset="0"/>
                </a:rPr>
                <a:t>           </a:t>
              </a:r>
            </a:p>
          </p:txBody>
        </p:sp>
        <p:sp>
          <p:nvSpPr>
            <p:cNvPr id="60" name="Text Box 55"/>
            <p:cNvSpPr txBox="1">
              <a:spLocks noChangeArrowheads="1"/>
            </p:cNvSpPr>
            <p:nvPr/>
          </p:nvSpPr>
          <p:spPr bwMode="auto">
            <a:xfrm>
              <a:off x="4671" y="1590"/>
              <a:ext cx="528" cy="1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   900.-</a:t>
              </a:r>
            </a:p>
            <a:p>
              <a:pPr algn="r"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1‘500.-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 600.-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 300.-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 2‘700.-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1‘000.-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2‘000.-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3‘000.-</a:t>
              </a:r>
            </a:p>
            <a:p>
              <a:pPr algn="r"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       0.- </a:t>
              </a:r>
            </a:p>
            <a:p>
              <a:pPr eaLnBrk="0" hangingPunct="0">
                <a:lnSpc>
                  <a:spcPct val="40000"/>
                </a:lnSpc>
                <a:spcBef>
                  <a:spcPct val="50000"/>
                </a:spcBef>
              </a:pPr>
              <a:endParaRPr lang="de-DE" sz="1300">
                <a:latin typeface="RotisSansSerif" pitchFamily="2" charset="0"/>
              </a:endParaRPr>
            </a:p>
            <a:p>
              <a:pPr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de-DE" sz="1300">
                <a:latin typeface="RotisSansSerif" pitchFamily="2" charset="0"/>
              </a:endParaRPr>
            </a:p>
          </p:txBody>
        </p:sp>
        <p:sp>
          <p:nvSpPr>
            <p:cNvPr id="61" name="Text Box 56"/>
            <p:cNvSpPr txBox="1">
              <a:spLocks noChangeArrowheads="1"/>
            </p:cNvSpPr>
            <p:nvPr/>
          </p:nvSpPr>
          <p:spPr bwMode="auto">
            <a:xfrm>
              <a:off x="4575" y="2712"/>
              <a:ext cx="624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4‘000.-</a:t>
              </a:r>
            </a:p>
            <a:p>
              <a:pPr algn="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2‘000.-</a:t>
              </a:r>
            </a:p>
          </p:txBody>
        </p:sp>
        <p:sp>
          <p:nvSpPr>
            <p:cNvPr id="62" name="Text Box 57"/>
            <p:cNvSpPr txBox="1">
              <a:spLocks noChangeArrowheads="1"/>
            </p:cNvSpPr>
            <p:nvPr/>
          </p:nvSpPr>
          <p:spPr bwMode="auto">
            <a:xfrm>
              <a:off x="4671" y="3053"/>
              <a:ext cx="52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       0.-</a:t>
              </a:r>
            </a:p>
            <a:p>
              <a:pPr algn="r" eaLnBrk="0" hangingPunct="0">
                <a:lnSpc>
                  <a:spcPct val="1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1‘000.-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       0.-</a:t>
              </a:r>
            </a:p>
          </p:txBody>
        </p:sp>
        <p:sp>
          <p:nvSpPr>
            <p:cNvPr id="63" name="Text Box 58"/>
            <p:cNvSpPr txBox="1">
              <a:spLocks noChangeArrowheads="1"/>
            </p:cNvSpPr>
            <p:nvPr/>
          </p:nvSpPr>
          <p:spPr bwMode="auto">
            <a:xfrm>
              <a:off x="4671" y="3432"/>
              <a:ext cx="52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</a:t>
              </a:r>
              <a:r>
                <a:rPr lang="de-DE" sz="1300" b="1">
                  <a:latin typeface="RotisSansSerif" pitchFamily="2" charset="0"/>
                </a:rPr>
                <a:t>35‘000.-</a:t>
              </a:r>
            </a:p>
          </p:txBody>
        </p:sp>
        <p:sp>
          <p:nvSpPr>
            <p:cNvPr id="64" name="Text Box 59"/>
            <p:cNvSpPr txBox="1">
              <a:spLocks noChangeArrowheads="1"/>
            </p:cNvSpPr>
            <p:nvPr/>
          </p:nvSpPr>
          <p:spPr bwMode="auto">
            <a:xfrm>
              <a:off x="4710" y="3613"/>
              <a:ext cx="48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300" b="1">
                  <a:latin typeface="RotisSansSerif" pitchFamily="2" charset="0"/>
                </a:rPr>
                <a:t> 6‘000.-</a:t>
              </a:r>
            </a:p>
          </p:txBody>
        </p:sp>
        <p:sp>
          <p:nvSpPr>
            <p:cNvPr id="65" name="Text Box 60"/>
            <p:cNvSpPr txBox="1">
              <a:spLocks noChangeArrowheads="1"/>
            </p:cNvSpPr>
            <p:nvPr/>
          </p:nvSpPr>
          <p:spPr bwMode="auto">
            <a:xfrm>
              <a:off x="5103" y="1590"/>
              <a:ext cx="528" cy="1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   </a:t>
              </a:r>
              <a:r>
                <a:rPr lang="de-DE" sz="1300">
                  <a:solidFill>
                    <a:schemeClr val="bg1"/>
                  </a:solidFill>
                  <a:latin typeface="RotisSansSerif" pitchFamily="2" charset="0"/>
                </a:rPr>
                <a:t>18.0 %</a:t>
              </a:r>
            </a:p>
            <a:p>
              <a:pPr algn="r"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de-DE" sz="1300">
                  <a:solidFill>
                    <a:schemeClr val="bg1"/>
                  </a:solidFill>
                  <a:latin typeface="RotisSansSerif" pitchFamily="2" charset="0"/>
                </a:rPr>
                <a:t>   5.0 %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solidFill>
                    <a:schemeClr val="bg1"/>
                  </a:solidFill>
                  <a:latin typeface="RotisSansSerif" pitchFamily="2" charset="0"/>
                </a:rPr>
                <a:t>    10.0 %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solidFill>
                    <a:schemeClr val="bg1"/>
                  </a:solidFill>
                  <a:latin typeface="RotisSansSerif" pitchFamily="2" charset="0"/>
                </a:rPr>
                <a:t>    30.0 %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solidFill>
                    <a:schemeClr val="bg1"/>
                  </a:solidFill>
                  <a:latin typeface="RotisSansSerif" pitchFamily="2" charset="0"/>
                </a:rPr>
                <a:t>    30.0 %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solidFill>
                    <a:schemeClr val="bg1"/>
                  </a:solidFill>
                  <a:latin typeface="RotisSansSerif" pitchFamily="2" charset="0"/>
                </a:rPr>
                <a:t>  10.0 %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solidFill>
                    <a:schemeClr val="bg1"/>
                  </a:solidFill>
                  <a:latin typeface="RotisSansSerif" pitchFamily="2" charset="0"/>
                </a:rPr>
                <a:t>  16.7 %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solidFill>
                    <a:schemeClr val="bg1"/>
                  </a:solidFill>
                  <a:latin typeface="RotisSansSerif" pitchFamily="2" charset="0"/>
                </a:rPr>
                <a:t>  25.0 %</a:t>
              </a:r>
            </a:p>
            <a:p>
              <a:pPr algn="r"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de-DE" sz="1300">
                  <a:solidFill>
                    <a:schemeClr val="bg1"/>
                  </a:solidFill>
                  <a:latin typeface="RotisSansSerif" pitchFamily="2" charset="0"/>
                </a:rPr>
                <a:t>  0.0 %           </a:t>
              </a:r>
            </a:p>
            <a:p>
              <a:pPr algn="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de-DE" sz="1300">
                  <a:solidFill>
                    <a:schemeClr val="bg1"/>
                  </a:solidFill>
                  <a:latin typeface="RotisSansSerif" pitchFamily="2" charset="0"/>
                </a:rPr>
                <a:t>0.0 %</a:t>
              </a:r>
            </a:p>
            <a:p>
              <a:pPr algn="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de-DE" sz="1300">
                <a:solidFill>
                  <a:schemeClr val="bg1"/>
                </a:solidFill>
                <a:latin typeface="RotisSansSerif" pitchFamily="2" charset="0"/>
              </a:endParaRPr>
            </a:p>
          </p:txBody>
        </p:sp>
        <p:sp>
          <p:nvSpPr>
            <p:cNvPr id="66" name="Text Box 61"/>
            <p:cNvSpPr txBox="1">
              <a:spLocks noChangeArrowheads="1"/>
            </p:cNvSpPr>
            <p:nvPr/>
          </p:nvSpPr>
          <p:spPr bwMode="auto">
            <a:xfrm>
              <a:off x="5007" y="2712"/>
              <a:ext cx="624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</a:t>
              </a:r>
              <a:r>
                <a:rPr lang="de-DE" sz="1300">
                  <a:solidFill>
                    <a:schemeClr val="bg1"/>
                  </a:solidFill>
                  <a:latin typeface="RotisSansSerif" pitchFamily="2" charset="0"/>
                </a:rPr>
                <a:t>20.0 %</a:t>
              </a:r>
            </a:p>
            <a:p>
              <a:pPr algn="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de-DE" sz="1300">
                  <a:solidFill>
                    <a:schemeClr val="bg1"/>
                  </a:solidFill>
                  <a:latin typeface="RotisSansSerif" pitchFamily="2" charset="0"/>
                </a:rPr>
                <a:t>   20.0 %</a:t>
              </a:r>
            </a:p>
          </p:txBody>
        </p:sp>
        <p:sp>
          <p:nvSpPr>
            <p:cNvPr id="67" name="Text Box 62"/>
            <p:cNvSpPr txBox="1">
              <a:spLocks noChangeArrowheads="1"/>
            </p:cNvSpPr>
            <p:nvPr/>
          </p:nvSpPr>
          <p:spPr bwMode="auto">
            <a:xfrm>
              <a:off x="5151" y="3149"/>
              <a:ext cx="48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de-DE" sz="1300">
                  <a:solidFill>
                    <a:schemeClr val="bg1"/>
                  </a:solidFill>
                  <a:latin typeface="RotisSansSerif" pitchFamily="2" charset="0"/>
                </a:rPr>
                <a:t>10.0 %</a:t>
              </a:r>
            </a:p>
          </p:txBody>
        </p:sp>
        <p:sp>
          <p:nvSpPr>
            <p:cNvPr id="68" name="Rectangle 63"/>
            <p:cNvSpPr>
              <a:spLocks noChangeArrowheads="1"/>
            </p:cNvSpPr>
            <p:nvPr/>
          </p:nvSpPr>
          <p:spPr bwMode="auto">
            <a:xfrm>
              <a:off x="4673" y="3747"/>
              <a:ext cx="528" cy="233"/>
            </a:xfrm>
            <a:prstGeom prst="rect">
              <a:avLst/>
            </a:prstGeom>
            <a:solidFill>
              <a:srgbClr val="004E9F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de-CH">
                <a:latin typeface="RotisSansSerif" pitchFamily="2" charset="0"/>
              </a:endParaRPr>
            </a:p>
          </p:txBody>
        </p:sp>
        <p:sp>
          <p:nvSpPr>
            <p:cNvPr id="69" name="Text Box 64"/>
            <p:cNvSpPr txBox="1">
              <a:spLocks noChangeArrowheads="1"/>
            </p:cNvSpPr>
            <p:nvPr/>
          </p:nvSpPr>
          <p:spPr bwMode="auto">
            <a:xfrm>
              <a:off x="4673" y="3762"/>
              <a:ext cx="61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300">
                  <a:latin typeface="RotisSansSerif" pitchFamily="2" charset="0"/>
                </a:rPr>
                <a:t> </a:t>
              </a:r>
              <a:r>
                <a:rPr lang="de-DE" sz="1300" b="1">
                  <a:solidFill>
                    <a:schemeClr val="bg1"/>
                  </a:solidFill>
                  <a:latin typeface="RotisSansSerif" pitchFamily="2" charset="0"/>
                </a:rPr>
                <a:t>41‘000.-</a:t>
              </a:r>
            </a:p>
          </p:txBody>
        </p:sp>
      </p:grpSp>
      <p:sp>
        <p:nvSpPr>
          <p:cNvPr id="70" name="Text Box 66"/>
          <p:cNvSpPr txBox="1">
            <a:spLocks noChangeArrowheads="1"/>
          </p:cNvSpPr>
          <p:nvPr/>
        </p:nvSpPr>
        <p:spPr bwMode="auto">
          <a:xfrm rot="20576553">
            <a:off x="195263" y="1952625"/>
            <a:ext cx="320992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2800">
                <a:solidFill>
                  <a:srgbClr val="C00000"/>
                </a:solidFill>
                <a:latin typeface="RotisSansSerif" pitchFamily="2" charset="0"/>
              </a:rPr>
              <a:t>WIR-Anteil ca. 2,5%</a:t>
            </a:r>
          </a:p>
          <a:p>
            <a:pPr eaLnBrk="0" hangingPunct="0">
              <a:lnSpc>
                <a:spcPct val="70000"/>
              </a:lnSpc>
            </a:pPr>
            <a:r>
              <a:rPr lang="de-DE" sz="2800">
                <a:solidFill>
                  <a:srgbClr val="C00000"/>
                </a:solidFill>
                <a:latin typeface="RotisSansSerif" pitchFamily="2" charset="0"/>
              </a:rPr>
              <a:t>CHW 41‘000.-</a:t>
            </a:r>
          </a:p>
        </p:txBody>
      </p:sp>
      <p:sp>
        <p:nvSpPr>
          <p:cNvPr id="71" name="Line 67"/>
          <p:cNvSpPr>
            <a:spLocks noChangeShapeType="1"/>
          </p:cNvSpPr>
          <p:nvPr/>
        </p:nvSpPr>
        <p:spPr bwMode="auto">
          <a:xfrm rot="195928">
            <a:off x="1719263" y="2805113"/>
            <a:ext cx="239712" cy="1274762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0" grpId="0" autoUpdateAnimBg="0"/>
      <p:bldP spid="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4.4. WIR-System - Einnahmen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Umsatz- und Ertragstreiber in WIR </a:t>
            </a:r>
            <a:r>
              <a:rPr lang="de-CH" u="sng" dirty="0" smtClean="0"/>
              <a:t>UND</a:t>
            </a:r>
            <a:r>
              <a:rPr lang="de-CH" dirty="0" smtClean="0"/>
              <a:t> BAR</a:t>
            </a:r>
            <a:endParaRPr lang="de-CH" u="sng" dirty="0" smtClean="0"/>
          </a:p>
          <a:p>
            <a:r>
              <a:rPr lang="de-CH" dirty="0" smtClean="0"/>
              <a:t>Marketinginstrument</a:t>
            </a:r>
          </a:p>
          <a:p>
            <a:r>
              <a:rPr lang="de-CH" dirty="0" smtClean="0"/>
              <a:t>Liquiditätssteigerung und -schonung</a:t>
            </a:r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0" hangingPunct="0">
              <a:defRPr/>
            </a:pPr>
            <a:fld id="{BE864460-1F85-4CC6-A8AE-0F8AF3D89C89}" type="datetime1">
              <a:rPr lang="de-CH" smtClean="0"/>
              <a:pPr eaLnBrk="0" hangingPunct="0">
                <a:defRPr/>
              </a:pPr>
              <a:t>20.11.2014</a:t>
            </a:fld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126D30-E12D-423C-AC0B-D5DBE5065D9B}" type="slidenum">
              <a:rPr lang="de-CH" smtClean="0"/>
              <a:pPr>
                <a:defRPr/>
              </a:pPr>
              <a:t>16</a:t>
            </a:fld>
            <a:endParaRPr lang="de-CH" dirty="0"/>
          </a:p>
        </p:txBody>
      </p:sp>
      <p:sp>
        <p:nvSpPr>
          <p:cNvPr id="7" name="Pfeil nach rechts 6"/>
          <p:cNvSpPr/>
          <p:nvPr/>
        </p:nvSpPr>
        <p:spPr>
          <a:xfrm>
            <a:off x="642910" y="3143248"/>
            <a:ext cx="2571768" cy="571504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428992" y="3143248"/>
            <a:ext cx="428627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de-CH" sz="2600" b="1" u="sng" cap="all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Wettbewerbsvorteil</a:t>
            </a:r>
          </a:p>
        </p:txBody>
      </p:sp>
      <p:pic>
        <p:nvPicPr>
          <p:cNvPr id="9" name="Grafik 8" descr="Marketing-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3714752"/>
            <a:ext cx="4327668" cy="26193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4.5. WIR-System - Ausgaben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0" hangingPunct="0">
              <a:defRPr/>
            </a:pPr>
            <a:fld id="{40CDFCB0-FFA2-4E7D-9295-536DAF5065E8}" type="datetime1">
              <a:rPr lang="de-CH" smtClean="0"/>
              <a:pPr eaLnBrk="0" hangingPunct="0">
                <a:defRPr/>
              </a:pPr>
              <a:t>20.11.2014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126D30-E12D-423C-AC0B-D5DBE5065D9B}" type="slidenum">
              <a:rPr lang="de-CH" smtClean="0"/>
              <a:pPr>
                <a:defRPr/>
              </a:pPr>
              <a:t>17</a:t>
            </a:fld>
            <a:endParaRPr lang="de-CH" dirty="0"/>
          </a:p>
        </p:txBody>
      </p:sp>
      <p:grpSp>
        <p:nvGrpSpPr>
          <p:cNvPr id="6" name="Gruppieren 35"/>
          <p:cNvGrpSpPr>
            <a:grpSpLocks/>
          </p:cNvGrpSpPr>
          <p:nvPr/>
        </p:nvGrpSpPr>
        <p:grpSpPr bwMode="auto">
          <a:xfrm>
            <a:off x="3162300" y="1173183"/>
            <a:ext cx="2819400" cy="1771650"/>
            <a:chOff x="3162300" y="727526"/>
            <a:chExt cx="2819400" cy="1771231"/>
          </a:xfrm>
        </p:grpSpPr>
        <p:sp>
          <p:nvSpPr>
            <p:cNvPr id="7" name="Trapezoid 6"/>
            <p:cNvSpPr/>
            <p:nvPr/>
          </p:nvSpPr>
          <p:spPr>
            <a:xfrm>
              <a:off x="3340100" y="727526"/>
              <a:ext cx="2474913" cy="1771231"/>
            </a:xfrm>
            <a:prstGeom prst="trapezoid">
              <a:avLst>
                <a:gd name="adj" fmla="val 74307"/>
              </a:avLst>
            </a:prstGeom>
            <a:solidFill>
              <a:schemeClr val="bg1">
                <a:lumMod val="85000"/>
              </a:schemeClr>
            </a:solidFill>
            <a:ln w="0"/>
            <a:effectLst>
              <a:outerShdw blurRad="50800" dist="38100" dir="2700000" algn="tl" rotWithShape="0">
                <a:prstClr val="black"/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de-CH" dirty="0">
                <a:latin typeface="RotisSansSerif" pitchFamily="2" charset="0"/>
              </a:endParaRPr>
            </a:p>
            <a:p>
              <a:pPr algn="ctr">
                <a:defRPr/>
              </a:pPr>
              <a:endParaRPr lang="de-CH" dirty="0">
                <a:latin typeface="RotisSansSerif" pitchFamily="2" charset="0"/>
              </a:endParaRPr>
            </a:p>
          </p:txBody>
        </p:sp>
        <p:sp>
          <p:nvSpPr>
            <p:cNvPr id="8" name="Rectangle 12"/>
            <p:cNvSpPr>
              <a:spLocks noChangeAspect="1" noChangeArrowheads="1"/>
            </p:cNvSpPr>
            <p:nvPr/>
          </p:nvSpPr>
          <p:spPr bwMode="auto">
            <a:xfrm>
              <a:off x="3162300" y="1286194"/>
              <a:ext cx="2819400" cy="121097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>
              <a:outerShdw blurRad="25400" dist="12700" dir="2700000" algn="tl" rotWithShape="0">
                <a:prstClr val="black">
                  <a:alpha val="5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CH" sz="2800" dirty="0">
                  <a:solidFill>
                    <a:srgbClr val="004E9F"/>
                  </a:solidFill>
                  <a:latin typeface="RotisSansSerif" pitchFamily="2" charset="0"/>
                </a:rPr>
                <a:t>Privat</a:t>
              </a:r>
              <a:endParaRPr lang="de-DE" sz="2800" dirty="0">
                <a:solidFill>
                  <a:srgbClr val="004E9F"/>
                </a:solidFill>
                <a:latin typeface="RotisSansSerif" pitchFamily="2" charset="0"/>
              </a:endParaRPr>
            </a:p>
          </p:txBody>
        </p:sp>
      </p:grpSp>
      <p:grpSp>
        <p:nvGrpSpPr>
          <p:cNvPr id="9" name="Gruppieren 34"/>
          <p:cNvGrpSpPr>
            <a:grpSpLocks/>
          </p:cNvGrpSpPr>
          <p:nvPr/>
        </p:nvGrpSpPr>
        <p:grpSpPr bwMode="auto">
          <a:xfrm>
            <a:off x="2281238" y="3017858"/>
            <a:ext cx="4576762" cy="1368425"/>
            <a:chOff x="2281237" y="2571745"/>
            <a:chExt cx="4576779" cy="1369177"/>
          </a:xfrm>
        </p:grpSpPr>
        <p:sp>
          <p:nvSpPr>
            <p:cNvPr id="10" name="Trapezoid 9"/>
            <p:cNvSpPr/>
            <p:nvPr/>
          </p:nvSpPr>
          <p:spPr>
            <a:xfrm>
              <a:off x="2281237" y="2571745"/>
              <a:ext cx="4576779" cy="1369177"/>
            </a:xfrm>
            <a:prstGeom prst="trapezoid">
              <a:avLst>
                <a:gd name="adj" fmla="val 74307"/>
              </a:avLst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/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de-CH" dirty="0">
                <a:latin typeface="RotisSansSerif" pitchFamily="2" charset="0"/>
              </a:endParaRPr>
            </a:p>
          </p:txBody>
        </p:sp>
        <p:sp>
          <p:nvSpPr>
            <p:cNvPr id="11" name="Rectangle 12"/>
            <p:cNvSpPr>
              <a:spLocks noChangeAspect="1" noChangeArrowheads="1"/>
            </p:cNvSpPr>
            <p:nvPr/>
          </p:nvSpPr>
          <p:spPr bwMode="auto">
            <a:xfrm>
              <a:off x="3159127" y="2643222"/>
              <a:ext cx="2819410" cy="121192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>
              <a:outerShdw blurRad="25400" dist="12700" dir="2700000" algn="tl" rotWithShape="0">
                <a:prstClr val="black">
                  <a:alpha val="5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CH" sz="3600" dirty="0">
                  <a:solidFill>
                    <a:srgbClr val="004E9F"/>
                  </a:solidFill>
                  <a:latin typeface="RotisSansSerif" pitchFamily="2" charset="0"/>
                </a:rPr>
                <a:t>Betriebskosten</a:t>
              </a:r>
              <a:endParaRPr lang="de-DE" sz="3600" dirty="0">
                <a:solidFill>
                  <a:srgbClr val="004E9F"/>
                </a:solidFill>
                <a:latin typeface="RotisSansSerif" pitchFamily="2" charset="0"/>
              </a:endParaRPr>
            </a:p>
          </p:txBody>
        </p:sp>
      </p:grpSp>
      <p:grpSp>
        <p:nvGrpSpPr>
          <p:cNvPr id="12" name="Gruppieren 33"/>
          <p:cNvGrpSpPr>
            <a:grpSpLocks/>
          </p:cNvGrpSpPr>
          <p:nvPr/>
        </p:nvGrpSpPr>
        <p:grpSpPr bwMode="auto">
          <a:xfrm>
            <a:off x="801688" y="4473596"/>
            <a:ext cx="7540625" cy="1955800"/>
            <a:chOff x="802138" y="4027847"/>
            <a:chExt cx="7539724" cy="1955287"/>
          </a:xfrm>
        </p:grpSpPr>
        <p:sp>
          <p:nvSpPr>
            <p:cNvPr id="13" name="Trapezoid 12"/>
            <p:cNvSpPr/>
            <p:nvPr/>
          </p:nvSpPr>
          <p:spPr>
            <a:xfrm>
              <a:off x="802138" y="4027847"/>
              <a:ext cx="7539724" cy="1955287"/>
            </a:xfrm>
            <a:prstGeom prst="trapezoid">
              <a:avLst>
                <a:gd name="adj" fmla="val 74307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2700000" algn="tl" rotWithShape="0">
                <a:prstClr val="black"/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de-CH" dirty="0">
                <a:latin typeface="RotisSansSerif" pitchFamily="2" charset="0"/>
              </a:endParaRPr>
            </a:p>
          </p:txBody>
        </p:sp>
        <p:sp>
          <p:nvSpPr>
            <p:cNvPr id="14" name="Rectangle 12"/>
            <p:cNvSpPr>
              <a:spLocks noChangeAspect="1" noChangeArrowheads="1"/>
            </p:cNvSpPr>
            <p:nvPr/>
          </p:nvSpPr>
          <p:spPr bwMode="auto">
            <a:xfrm>
              <a:off x="2743418" y="4286541"/>
              <a:ext cx="3636528" cy="121094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>
              <a:outerShdw blurRad="25400" dist="12700" dir="2700000" algn="tl" rotWithShape="0">
                <a:prstClr val="black">
                  <a:alpha val="5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CH" sz="6000" dirty="0">
                  <a:solidFill>
                    <a:srgbClr val="004E9F"/>
                  </a:solidFill>
                  <a:latin typeface="RotisSansSerif" pitchFamily="2" charset="0"/>
                </a:rPr>
                <a:t>Lieferanten</a:t>
              </a:r>
              <a:endParaRPr lang="de-DE" sz="6000" dirty="0">
                <a:solidFill>
                  <a:srgbClr val="004E9F"/>
                </a:solidFill>
                <a:latin typeface="RotisSansSerif" pitchFamily="2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4.6. WIR-System - Ausgaben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0" hangingPunct="0">
              <a:defRPr/>
            </a:pPr>
            <a:fld id="{40CDFCB0-FFA2-4E7D-9295-536DAF5065E8}" type="datetime1">
              <a:rPr lang="de-CH" smtClean="0"/>
              <a:pPr eaLnBrk="0" hangingPunct="0">
                <a:defRPr/>
              </a:pPr>
              <a:t>20.11.2014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126D30-E12D-423C-AC0B-D5DBE5065D9B}" type="slidenum">
              <a:rPr lang="de-CH" smtClean="0"/>
              <a:pPr>
                <a:defRPr/>
              </a:pPr>
              <a:t>18</a:t>
            </a:fld>
            <a:endParaRPr lang="de-CH" dirty="0"/>
          </a:p>
        </p:txBody>
      </p:sp>
      <p:sp>
        <p:nvSpPr>
          <p:cNvPr id="6" name="Rectangle 4"/>
          <p:cNvSpPr>
            <a:spLocks noChangeAspect="1" noChangeArrowheads="1"/>
          </p:cNvSpPr>
          <p:nvPr/>
        </p:nvSpPr>
        <p:spPr bwMode="auto">
          <a:xfrm>
            <a:off x="396875" y="1285860"/>
            <a:ext cx="2674938" cy="977900"/>
          </a:xfrm>
          <a:prstGeom prst="rect">
            <a:avLst/>
          </a:prstGeom>
          <a:solidFill>
            <a:srgbClr val="004E9F"/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de-DE" sz="3200" dirty="0">
                <a:solidFill>
                  <a:schemeClr val="bg1"/>
                </a:solidFill>
                <a:latin typeface="RotisSansSerif" pitchFamily="2" charset="0"/>
              </a:rPr>
              <a:t>Gedruckt</a:t>
            </a:r>
          </a:p>
        </p:txBody>
      </p:sp>
      <p:sp>
        <p:nvSpPr>
          <p:cNvPr id="7" name="Rectangle 4"/>
          <p:cNvSpPr>
            <a:spLocks noChangeAspect="1" noChangeArrowheads="1"/>
          </p:cNvSpPr>
          <p:nvPr/>
        </p:nvSpPr>
        <p:spPr bwMode="auto">
          <a:xfrm>
            <a:off x="3214688" y="1285860"/>
            <a:ext cx="2674937" cy="977900"/>
          </a:xfrm>
          <a:prstGeom prst="rect">
            <a:avLst/>
          </a:prstGeom>
          <a:solidFill>
            <a:srgbClr val="004E9F"/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de-DE" sz="3200" dirty="0">
                <a:solidFill>
                  <a:schemeClr val="bg1"/>
                </a:solidFill>
                <a:latin typeface="RotisSansSerif" pitchFamily="2" charset="0"/>
              </a:rPr>
              <a:t>Elektronisch</a:t>
            </a:r>
          </a:p>
        </p:txBody>
      </p:sp>
      <p:sp>
        <p:nvSpPr>
          <p:cNvPr id="8" name="Rectangle 4"/>
          <p:cNvSpPr>
            <a:spLocks noChangeAspect="1" noChangeArrowheads="1"/>
          </p:cNvSpPr>
          <p:nvPr/>
        </p:nvSpPr>
        <p:spPr bwMode="auto">
          <a:xfrm>
            <a:off x="6040438" y="1285860"/>
            <a:ext cx="2674937" cy="977900"/>
          </a:xfrm>
          <a:prstGeom prst="rect">
            <a:avLst/>
          </a:prstGeom>
          <a:solidFill>
            <a:srgbClr val="004E9F"/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de-DE" sz="3200" dirty="0">
                <a:solidFill>
                  <a:schemeClr val="bg1"/>
                </a:solidFill>
                <a:latin typeface="RotisSansSerif" pitchFamily="2" charset="0"/>
              </a:rPr>
              <a:t>Persönlich</a:t>
            </a:r>
          </a:p>
        </p:txBody>
      </p:sp>
      <p:sp>
        <p:nvSpPr>
          <p:cNvPr id="9" name="Rectangle 4"/>
          <p:cNvSpPr>
            <a:spLocks noChangeAspect="1" noChangeArrowheads="1"/>
          </p:cNvSpPr>
          <p:nvPr/>
        </p:nvSpPr>
        <p:spPr bwMode="auto">
          <a:xfrm>
            <a:off x="396875" y="2395522"/>
            <a:ext cx="2674938" cy="9779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de-DE" sz="3200" dirty="0">
                <a:solidFill>
                  <a:schemeClr val="bg1"/>
                </a:solidFill>
                <a:latin typeface="RotisSansSerif" pitchFamily="2" charset="0"/>
              </a:rPr>
              <a:t>WIR-Medien</a:t>
            </a:r>
          </a:p>
        </p:txBody>
      </p:sp>
      <p:sp>
        <p:nvSpPr>
          <p:cNvPr id="10" name="Rectangle 4"/>
          <p:cNvSpPr>
            <a:spLocks noChangeAspect="1" noChangeArrowheads="1"/>
          </p:cNvSpPr>
          <p:nvPr/>
        </p:nvSpPr>
        <p:spPr bwMode="auto">
          <a:xfrm>
            <a:off x="396875" y="3571876"/>
            <a:ext cx="2674938" cy="9779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de-DE" sz="3200" dirty="0">
                <a:solidFill>
                  <a:schemeClr val="bg1"/>
                </a:solidFill>
                <a:latin typeface="RotisSansSerif" pitchFamily="2" charset="0"/>
              </a:rPr>
              <a:t>WIRGASTRO</a:t>
            </a:r>
          </a:p>
        </p:txBody>
      </p:sp>
      <p:sp>
        <p:nvSpPr>
          <p:cNvPr id="11" name="Rectangle 4"/>
          <p:cNvSpPr>
            <a:spLocks noChangeAspect="1" noChangeArrowheads="1"/>
          </p:cNvSpPr>
          <p:nvPr/>
        </p:nvSpPr>
        <p:spPr bwMode="auto">
          <a:xfrm>
            <a:off x="3214688" y="3571876"/>
            <a:ext cx="2674937" cy="9779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de-DE" sz="3200" dirty="0">
                <a:solidFill>
                  <a:schemeClr val="bg1"/>
                </a:solidFill>
                <a:latin typeface="RotisSansSerif" pitchFamily="2" charset="0"/>
              </a:rPr>
              <a:t>Marktplatz</a:t>
            </a:r>
          </a:p>
        </p:txBody>
      </p:sp>
      <p:sp>
        <p:nvSpPr>
          <p:cNvPr id="12" name="Rectangle 4"/>
          <p:cNvSpPr>
            <a:spLocks noChangeAspect="1" noChangeArrowheads="1"/>
          </p:cNvSpPr>
          <p:nvPr/>
        </p:nvSpPr>
        <p:spPr bwMode="auto">
          <a:xfrm>
            <a:off x="3214688" y="2416160"/>
            <a:ext cx="2674937" cy="9779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de-DE" sz="3200" dirty="0">
                <a:solidFill>
                  <a:schemeClr val="bg1"/>
                </a:solidFill>
                <a:latin typeface="RotisSansSerif" pitchFamily="2" charset="0"/>
              </a:rPr>
              <a:t>Internet </a:t>
            </a:r>
          </a:p>
        </p:txBody>
      </p:sp>
      <p:sp>
        <p:nvSpPr>
          <p:cNvPr id="13" name="Rectangle 4"/>
          <p:cNvSpPr>
            <a:spLocks noChangeAspect="1" noChangeArrowheads="1"/>
          </p:cNvSpPr>
          <p:nvPr/>
        </p:nvSpPr>
        <p:spPr bwMode="auto">
          <a:xfrm>
            <a:off x="6040438" y="2416160"/>
            <a:ext cx="2674937" cy="9779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de-DE" sz="2600" dirty="0">
                <a:solidFill>
                  <a:schemeClr val="bg1"/>
                </a:solidFill>
                <a:latin typeface="RotisSansSerif" pitchFamily="2" charset="0"/>
              </a:rPr>
              <a:t>Filialen /</a:t>
            </a:r>
            <a:br>
              <a:rPr lang="de-DE" sz="2600" dirty="0">
                <a:solidFill>
                  <a:schemeClr val="bg1"/>
                </a:solidFill>
                <a:latin typeface="RotisSansSerif" pitchFamily="2" charset="0"/>
              </a:rPr>
            </a:br>
            <a:r>
              <a:rPr lang="de-DE" sz="2600" dirty="0">
                <a:solidFill>
                  <a:schemeClr val="bg1"/>
                </a:solidFill>
                <a:latin typeface="RotisSansSerif" pitchFamily="2" charset="0"/>
              </a:rPr>
              <a:t>Beratungszentrum</a:t>
            </a:r>
          </a:p>
        </p:txBody>
      </p:sp>
      <p:sp>
        <p:nvSpPr>
          <p:cNvPr id="14" name="Rectangle 4"/>
          <p:cNvSpPr>
            <a:spLocks noChangeAspect="1" noChangeArrowheads="1"/>
          </p:cNvSpPr>
          <p:nvPr/>
        </p:nvSpPr>
        <p:spPr bwMode="auto">
          <a:xfrm>
            <a:off x="6040438" y="3571876"/>
            <a:ext cx="2674937" cy="9779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de-DE" sz="3200" dirty="0">
                <a:solidFill>
                  <a:schemeClr val="bg1"/>
                </a:solidFill>
                <a:latin typeface="RotisSansSerif" pitchFamily="2" charset="0"/>
              </a:rPr>
              <a:t>WIR-Messen</a:t>
            </a:r>
          </a:p>
        </p:txBody>
      </p:sp>
      <p:sp>
        <p:nvSpPr>
          <p:cNvPr id="15" name="Rectangle 4"/>
          <p:cNvSpPr>
            <a:spLocks noChangeAspect="1" noChangeArrowheads="1"/>
          </p:cNvSpPr>
          <p:nvPr/>
        </p:nvSpPr>
        <p:spPr bwMode="auto">
          <a:xfrm>
            <a:off x="6040438" y="4665678"/>
            <a:ext cx="2674937" cy="9779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de-DE" sz="3200" dirty="0">
                <a:solidFill>
                  <a:schemeClr val="bg1"/>
                </a:solidFill>
                <a:latin typeface="RotisSansSerif" pitchFamily="2" charset="0"/>
              </a:rPr>
              <a:t>WIR-Gruppen Business-Treff</a:t>
            </a:r>
          </a:p>
        </p:txBody>
      </p:sp>
      <p:sp>
        <p:nvSpPr>
          <p:cNvPr id="17" name="Rectangle 4"/>
          <p:cNvSpPr>
            <a:spLocks noChangeAspect="1" noChangeArrowheads="1"/>
          </p:cNvSpPr>
          <p:nvPr/>
        </p:nvSpPr>
        <p:spPr bwMode="auto">
          <a:xfrm>
            <a:off x="3214678" y="4665678"/>
            <a:ext cx="2674937" cy="9779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de-DE" sz="3200" dirty="0" smtClean="0">
                <a:solidFill>
                  <a:schemeClr val="bg1"/>
                </a:solidFill>
                <a:latin typeface="RotisSansSerif" pitchFamily="2" charset="0"/>
              </a:rPr>
              <a:t>WIR-</a:t>
            </a:r>
            <a:r>
              <a:rPr lang="de-DE" sz="3200" dirty="0" err="1" smtClean="0">
                <a:solidFill>
                  <a:schemeClr val="bg1"/>
                </a:solidFill>
                <a:latin typeface="RotisSansSerif" pitchFamily="2" charset="0"/>
              </a:rPr>
              <a:t>Apps</a:t>
            </a:r>
            <a:endParaRPr lang="de-DE" sz="3200" dirty="0">
              <a:solidFill>
                <a:schemeClr val="bg1"/>
              </a:solidFill>
              <a:latin typeface="RotisSansSerif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4.7. WIR-System - Netzwerk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0" hangingPunct="0">
              <a:defRPr/>
            </a:pPr>
            <a:fld id="{40CDFCB0-FFA2-4E7D-9295-536DAF5065E8}" type="datetime1">
              <a:rPr lang="de-CH" smtClean="0"/>
              <a:pPr eaLnBrk="0" hangingPunct="0">
                <a:defRPr/>
              </a:pPr>
              <a:t>20.11.2014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126D30-E12D-423C-AC0B-D5DBE5065D9B}" type="slidenum">
              <a:rPr lang="de-CH" smtClean="0"/>
              <a:pPr>
                <a:defRPr/>
              </a:pPr>
              <a:t>19</a:t>
            </a:fld>
            <a:endParaRPr lang="de-CH" dirty="0"/>
          </a:p>
        </p:txBody>
      </p:sp>
      <p:pic>
        <p:nvPicPr>
          <p:cNvPr id="6" name="Grafik 11" descr="networrkin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5129" b="6412"/>
          <a:stretch>
            <a:fillRect/>
          </a:stretch>
        </p:blipFill>
        <p:spPr bwMode="auto">
          <a:xfrm>
            <a:off x="-1" y="1505236"/>
            <a:ext cx="9144001" cy="470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Ablauf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CH" dirty="0" smtClean="0"/>
              <a:t>Geschichte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 smtClean="0"/>
              <a:t>Positionierung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 smtClean="0"/>
              <a:t>WIR Bank Heute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 smtClean="0"/>
              <a:t>WIR-System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 smtClean="0"/>
              <a:t>Produkte-Palette WIR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 smtClean="0"/>
              <a:t>Produkte-Palette CHF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 smtClean="0"/>
              <a:t>Fragen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0" hangingPunct="0">
              <a:defRPr/>
            </a:pPr>
            <a:fld id="{8C71CE17-E5F4-4D96-96E8-74CB709E6338}" type="datetime1">
              <a:rPr lang="de-CH" smtClean="0"/>
              <a:pPr eaLnBrk="0" hangingPunct="0">
                <a:defRPr/>
              </a:pPr>
              <a:t>20.11.2014</a:t>
            </a:fld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126D30-E12D-423C-AC0B-D5DBE5065D9B}" type="slidenum">
              <a:rPr lang="de-CH" smtClean="0"/>
              <a:pPr>
                <a:defRPr/>
              </a:pPr>
              <a:t>2</a:t>
            </a:fld>
            <a:endParaRPr lang="de-CH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61950" algn="l"/>
              </a:tabLst>
            </a:pPr>
            <a:r>
              <a:rPr lang="de-CH" dirty="0" smtClean="0"/>
              <a:t>5. Produkte-</a:t>
            </a:r>
            <a:r>
              <a:rPr lang="de-CH" dirty="0" err="1" smtClean="0"/>
              <a:t>palette</a:t>
            </a:r>
            <a:r>
              <a:rPr lang="de-CH" dirty="0" smtClean="0"/>
              <a:t> WIR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Kontokorrent WIR</a:t>
            </a:r>
          </a:p>
          <a:p>
            <a:r>
              <a:rPr lang="de-CH" dirty="0" smtClean="0"/>
              <a:t>Kontokorrentkredit WIR (gedeckt/ungedeckt)</a:t>
            </a:r>
          </a:p>
          <a:p>
            <a:r>
              <a:rPr lang="de-CH" dirty="0" smtClean="0"/>
              <a:t>Investitionskredit LIBOR WIR (blanko)</a:t>
            </a:r>
          </a:p>
          <a:p>
            <a:r>
              <a:rPr lang="de-CH" dirty="0" smtClean="0"/>
              <a:t>Baukredit WIR</a:t>
            </a:r>
          </a:p>
          <a:p>
            <a:r>
              <a:rPr lang="de-CH" dirty="0" smtClean="0"/>
              <a:t>Variable Hypothek WIR</a:t>
            </a:r>
          </a:p>
          <a:p>
            <a:r>
              <a:rPr lang="de-CH" dirty="0" smtClean="0"/>
              <a:t>SPLIT Kredit</a:t>
            </a:r>
          </a:p>
          <a:p>
            <a:r>
              <a:rPr lang="de-CH" dirty="0" smtClean="0"/>
              <a:t>WIR LIBOR Hypothek</a:t>
            </a:r>
            <a:br>
              <a:rPr lang="de-CH" dirty="0" smtClean="0"/>
            </a:br>
            <a:r>
              <a:rPr lang="de-CH" u="sng" dirty="0" smtClean="0"/>
              <a:t>ab </a:t>
            </a:r>
            <a:r>
              <a:rPr lang="de-CH" u="sng" dirty="0" smtClean="0"/>
              <a:t>0.006%!</a:t>
            </a:r>
            <a:endParaRPr lang="de-CH" u="sng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0" hangingPunct="0">
              <a:defRPr/>
            </a:pPr>
            <a:fld id="{F3ECD187-7A2D-4477-A3BF-6243255E1E6B}" type="datetime1">
              <a:rPr lang="de-CH" smtClean="0"/>
              <a:pPr eaLnBrk="0" hangingPunct="0">
                <a:defRPr/>
              </a:pPr>
              <a:t>20.11.2014</a:t>
            </a:fld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126D30-E12D-423C-AC0B-D5DBE5065D9B}" type="slidenum">
              <a:rPr lang="de-CH" smtClean="0"/>
              <a:pPr>
                <a:defRPr/>
              </a:pPr>
              <a:t>20</a:t>
            </a:fld>
            <a:endParaRPr lang="de-CH" dirty="0"/>
          </a:p>
        </p:txBody>
      </p:sp>
      <p:pic>
        <p:nvPicPr>
          <p:cNvPr id="7" name="Grafik 6"/>
          <p:cNvPicPr/>
          <p:nvPr/>
        </p:nvPicPr>
        <p:blipFill>
          <a:blip r:embed="rId2" cstate="print"/>
          <a:srcRect l="19371" t="47133" r="40988" b="8301"/>
          <a:stretch>
            <a:fillRect/>
          </a:stretch>
        </p:blipFill>
        <p:spPr bwMode="auto">
          <a:xfrm>
            <a:off x="3857620" y="2928934"/>
            <a:ext cx="4896000" cy="31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6. Produkte-</a:t>
            </a:r>
            <a:r>
              <a:rPr lang="de-CH" dirty="0" err="1" smtClean="0"/>
              <a:t>palette</a:t>
            </a:r>
            <a:r>
              <a:rPr lang="de-CH" dirty="0" smtClean="0"/>
              <a:t> CHF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Kontokorrent CHF (EURO / USD)</a:t>
            </a:r>
          </a:p>
          <a:p>
            <a:r>
              <a:rPr lang="de-CH" dirty="0" smtClean="0"/>
              <a:t>Mietzinskonto</a:t>
            </a:r>
          </a:p>
          <a:p>
            <a:r>
              <a:rPr lang="de-CH" dirty="0" smtClean="0"/>
              <a:t>Sparkonto bis </a:t>
            </a:r>
            <a:r>
              <a:rPr lang="de-CH" u="sng" dirty="0" smtClean="0"/>
              <a:t>1.50</a:t>
            </a:r>
            <a:r>
              <a:rPr lang="de-CH" u="sng" dirty="0" smtClean="0"/>
              <a:t>%!</a:t>
            </a:r>
          </a:p>
          <a:p>
            <a:r>
              <a:rPr lang="de-CH" dirty="0" smtClean="0"/>
              <a:t>Sparkonto 60+</a:t>
            </a:r>
          </a:p>
          <a:p>
            <a:r>
              <a:rPr lang="de-CH" dirty="0" smtClean="0"/>
              <a:t>Festgelder</a:t>
            </a:r>
          </a:p>
          <a:p>
            <a:r>
              <a:rPr lang="de-CH" dirty="0" err="1" smtClean="0"/>
              <a:t>Terzo</a:t>
            </a:r>
            <a:r>
              <a:rPr lang="de-CH" dirty="0" smtClean="0"/>
              <a:t> (Säule 3a) Konto</a:t>
            </a:r>
          </a:p>
          <a:p>
            <a:r>
              <a:rPr lang="de-CH" dirty="0" smtClean="0"/>
              <a:t>Freizügigkeitskonto</a:t>
            </a:r>
          </a:p>
          <a:p>
            <a:r>
              <a:rPr lang="de-CH" dirty="0" smtClean="0"/>
              <a:t>Mieterkautionskonto</a:t>
            </a:r>
          </a:p>
          <a:p>
            <a:r>
              <a:rPr lang="de-CH" dirty="0" smtClean="0"/>
              <a:t>Stammanteil</a:t>
            </a:r>
          </a:p>
          <a:p>
            <a:pPr>
              <a:buNone/>
            </a:pP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0" hangingPunct="0">
              <a:defRPr/>
            </a:pPr>
            <a:fld id="{40CDFCB0-FFA2-4E7D-9295-536DAF5065E8}" type="datetime1">
              <a:rPr lang="de-CH" smtClean="0"/>
              <a:pPr eaLnBrk="0" hangingPunct="0">
                <a:defRPr/>
              </a:pPr>
              <a:t>20.11.2014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126D30-E12D-423C-AC0B-D5DBE5065D9B}" type="slidenum">
              <a:rPr lang="de-CH" smtClean="0"/>
              <a:pPr>
                <a:defRPr/>
              </a:pPr>
              <a:t>21</a:t>
            </a:fld>
            <a:endParaRPr lang="de-CH" dirty="0"/>
          </a:p>
        </p:txBody>
      </p:sp>
      <p:pic>
        <p:nvPicPr>
          <p:cNvPr id="7" name="Grafik 6"/>
          <p:cNvPicPr/>
          <p:nvPr/>
        </p:nvPicPr>
        <p:blipFill>
          <a:blip r:embed="rId2" cstate="print"/>
          <a:srcRect l="19358" t="46199" r="41259" b="8232"/>
          <a:stretch>
            <a:fillRect/>
          </a:stretch>
        </p:blipFill>
        <p:spPr bwMode="auto">
          <a:xfrm>
            <a:off x="3643306" y="3143248"/>
            <a:ext cx="4969070" cy="318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6. Produkte-</a:t>
            </a:r>
            <a:r>
              <a:rPr lang="de-CH" dirty="0" err="1" smtClean="0"/>
              <a:t>palette</a:t>
            </a:r>
            <a:r>
              <a:rPr lang="de-CH" dirty="0" smtClean="0"/>
              <a:t> CHF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Kontokorrentkredit gedeckt</a:t>
            </a:r>
          </a:p>
          <a:p>
            <a:r>
              <a:rPr lang="de-CH" dirty="0" smtClean="0"/>
              <a:t>Baukredit CHF </a:t>
            </a:r>
          </a:p>
          <a:p>
            <a:r>
              <a:rPr lang="de-CH" dirty="0" smtClean="0"/>
              <a:t>SPLIT Kredit</a:t>
            </a:r>
          </a:p>
          <a:p>
            <a:r>
              <a:rPr lang="de-CH" dirty="0" smtClean="0"/>
              <a:t>Festhypothek</a:t>
            </a:r>
          </a:p>
          <a:p>
            <a:r>
              <a:rPr lang="de-CH" dirty="0" smtClean="0"/>
              <a:t>Kombi-Festhypothek</a:t>
            </a:r>
          </a:p>
          <a:p>
            <a:r>
              <a:rPr lang="de-CH" dirty="0" smtClean="0"/>
              <a:t>LIBOR Hypothek</a:t>
            </a:r>
          </a:p>
          <a:p>
            <a:r>
              <a:rPr lang="de-CH" dirty="0" smtClean="0"/>
              <a:t>Investitionsgüterleasing</a:t>
            </a:r>
          </a:p>
          <a:p>
            <a:r>
              <a:rPr lang="de-CH" dirty="0" smtClean="0"/>
              <a:t>Überbrückungskredit</a:t>
            </a:r>
          </a:p>
          <a:p>
            <a:endParaRPr lang="de-CH" dirty="0" smtClean="0"/>
          </a:p>
          <a:p>
            <a:pPr>
              <a:buNone/>
            </a:pP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0" hangingPunct="0">
              <a:defRPr/>
            </a:pPr>
            <a:fld id="{40CDFCB0-FFA2-4E7D-9295-536DAF5065E8}" type="datetime1">
              <a:rPr lang="de-CH" smtClean="0"/>
              <a:pPr eaLnBrk="0" hangingPunct="0">
                <a:defRPr/>
              </a:pPr>
              <a:t>20.11.2014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126D30-E12D-423C-AC0B-D5DBE5065D9B}" type="slidenum">
              <a:rPr lang="de-CH" smtClean="0"/>
              <a:pPr>
                <a:defRPr/>
              </a:pPr>
              <a:t>22</a:t>
            </a:fld>
            <a:endParaRPr lang="de-CH" dirty="0"/>
          </a:p>
        </p:txBody>
      </p:sp>
      <p:pic>
        <p:nvPicPr>
          <p:cNvPr id="8" name="Grafik 7" descr="invest-leasing-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3071810"/>
            <a:ext cx="5357850" cy="31908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7. Fragen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0" hangingPunct="0">
              <a:defRPr/>
            </a:pPr>
            <a:fld id="{35A95F52-7541-4AD8-83C4-2A783316F49E}" type="datetime1">
              <a:rPr lang="de-CH" smtClean="0"/>
              <a:pPr eaLnBrk="0" hangingPunct="0">
                <a:defRPr/>
              </a:pPr>
              <a:t>20.11.2014</a:t>
            </a:fld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126D30-E12D-423C-AC0B-D5DBE5065D9B}" type="slidenum">
              <a:rPr lang="de-CH" smtClean="0"/>
              <a:pPr>
                <a:defRPr/>
              </a:pPr>
              <a:t>23</a:t>
            </a:fld>
            <a:endParaRPr lang="de-CH" dirty="0"/>
          </a:p>
        </p:txBody>
      </p:sp>
      <p:pic>
        <p:nvPicPr>
          <p:cNvPr id="7" name="Grafik 37" descr="1147438_2563064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2901" y="1517650"/>
            <a:ext cx="3363057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Besten Dank</a:t>
            </a:r>
            <a:br>
              <a:rPr lang="de-CH" dirty="0"/>
            </a:br>
            <a:r>
              <a:rPr lang="de-CH" dirty="0"/>
              <a:t>für </a:t>
            </a:r>
            <a:r>
              <a:rPr lang="de-CH" dirty="0" smtClean="0"/>
              <a:t>ihre </a:t>
            </a:r>
            <a:r>
              <a:rPr lang="de-CH" dirty="0" err="1" smtClean="0"/>
              <a:t>aufmerksamkeit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0" hangingPunct="0">
              <a:defRPr/>
            </a:pPr>
            <a:fld id="{D49CBC86-9FB9-482A-AA49-7FB3EE04914C}" type="datetime1">
              <a:rPr lang="de-CH" smtClean="0"/>
              <a:pPr eaLnBrk="0" hangingPunct="0">
                <a:defRPr/>
              </a:pPr>
              <a:t>20.11.2014</a:t>
            </a:fld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126D30-E12D-423C-AC0B-D5DBE5065D9B}" type="slidenum">
              <a:rPr lang="de-CH" smtClean="0"/>
              <a:pPr>
                <a:defRPr/>
              </a:pPr>
              <a:t>24</a:t>
            </a:fld>
            <a:endParaRPr lang="de-CH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1. Geschichte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Gründung durch 16 Unternehmer im Jahr 1934, aufgrund der Weltwirtschaftkrise</a:t>
            </a:r>
          </a:p>
          <a:p>
            <a:r>
              <a:rPr lang="de-CH" dirty="0" smtClean="0"/>
              <a:t>Freiwirtschaftstheorie von Silvio Gsell, „</a:t>
            </a:r>
            <a:r>
              <a:rPr lang="de-CH" dirty="0" err="1" smtClean="0"/>
              <a:t>Freigeld</a:t>
            </a:r>
            <a:r>
              <a:rPr lang="de-CH" dirty="0" smtClean="0"/>
              <a:t>„</a:t>
            </a:r>
            <a:endParaRPr lang="de-CH" dirty="0"/>
          </a:p>
          <a:p>
            <a:r>
              <a:rPr lang="de-CH" dirty="0" smtClean="0"/>
              <a:t>1936: Unterstellung Schweizerisches Bankengesetz </a:t>
            </a:r>
          </a:p>
          <a:p>
            <a:r>
              <a:rPr lang="de-CH" dirty="0" smtClean="0"/>
              <a:t>1997: Erstes CHF-Produkt – Kontokorrent CHF</a:t>
            </a:r>
          </a:p>
          <a:p>
            <a:r>
              <a:rPr lang="de-CH" dirty="0" smtClean="0"/>
              <a:t>1998: Namenswechsel in WIR Bank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0" hangingPunct="0">
              <a:defRPr/>
            </a:pPr>
            <a:fld id="{F85E5504-76C0-440C-BDC0-FE31AFE16D7A}" type="datetime1">
              <a:rPr lang="de-CH" smtClean="0"/>
              <a:pPr eaLnBrk="0" hangingPunct="0">
                <a:defRPr/>
              </a:pPr>
              <a:t>20.11.2014</a:t>
            </a:fld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126D30-E12D-423C-AC0B-D5DBE5065D9B}" type="slidenum">
              <a:rPr lang="de-CH" smtClean="0"/>
              <a:pPr>
                <a:defRPr/>
              </a:pPr>
              <a:t>3</a:t>
            </a:fld>
            <a:endParaRPr lang="de-CH" dirty="0"/>
          </a:p>
        </p:txBody>
      </p:sp>
      <p:pic>
        <p:nvPicPr>
          <p:cNvPr id="7" name="Grafik 6" descr="wir_logo_chronolog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5048271"/>
            <a:ext cx="7239000" cy="13811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2. Positionierung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KMU</a:t>
            </a:r>
          </a:p>
          <a:p>
            <a:r>
              <a:rPr lang="de-CH" dirty="0" smtClean="0"/>
              <a:t>Einzigartiges Netzwerk</a:t>
            </a:r>
          </a:p>
          <a:p>
            <a:r>
              <a:rPr lang="de-CH" dirty="0" smtClean="0"/>
              <a:t>Vereinigung mit Ziel: Schaffung von Mehrwerten</a:t>
            </a:r>
          </a:p>
          <a:p>
            <a:r>
              <a:rPr lang="de-CH" dirty="0" smtClean="0"/>
              <a:t>Internationaler Währungscode „CHW“</a:t>
            </a:r>
          </a:p>
          <a:p>
            <a:r>
              <a:rPr lang="de-CH" dirty="0" smtClean="0"/>
              <a:t>Parallelwährung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0" hangingPunct="0">
              <a:defRPr/>
            </a:pPr>
            <a:fld id="{40CDFCB0-FFA2-4E7D-9295-536DAF5065E8}" type="datetime1">
              <a:rPr lang="de-CH" smtClean="0"/>
              <a:pPr eaLnBrk="0" hangingPunct="0">
                <a:defRPr/>
              </a:pPr>
              <a:t>20.11.2014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126D30-E12D-423C-AC0B-D5DBE5065D9B}" type="slidenum">
              <a:rPr lang="de-CH" smtClean="0"/>
              <a:pPr>
                <a:defRPr/>
              </a:pPr>
              <a:t>4</a:t>
            </a:fld>
            <a:endParaRPr lang="de-CH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3. Wir </a:t>
            </a:r>
            <a:r>
              <a:rPr lang="de-CH" dirty="0" err="1" smtClean="0"/>
              <a:t>bank</a:t>
            </a:r>
            <a:r>
              <a:rPr lang="de-CH" dirty="0" smtClean="0"/>
              <a:t> heute</a:t>
            </a:r>
            <a:endParaRPr lang="de-CH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385763" y="1223963"/>
          <a:ext cx="8372475" cy="5272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0" hangingPunct="0">
              <a:defRPr/>
            </a:pPr>
            <a:fld id="{40CDFCB0-FFA2-4E7D-9295-536DAF5065E8}" type="datetime1">
              <a:rPr lang="de-CH" smtClean="0"/>
              <a:pPr eaLnBrk="0" hangingPunct="0">
                <a:defRPr/>
              </a:pPr>
              <a:t>20.11.2014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126D30-E12D-423C-AC0B-D5DBE5065D9B}" type="slidenum">
              <a:rPr lang="de-CH" smtClean="0"/>
              <a:pPr>
                <a:defRPr/>
              </a:pPr>
              <a:t>5</a:t>
            </a:fld>
            <a:endParaRPr lang="de-CH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3.1. WIR Bank Heute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7 Filialen und 2 Agenturen </a:t>
            </a:r>
          </a:p>
          <a:p>
            <a:r>
              <a:rPr lang="de-CH" dirty="0" smtClean="0"/>
              <a:t>205 Mitarbeiter</a:t>
            </a:r>
          </a:p>
          <a:p>
            <a:r>
              <a:rPr lang="de-CH" dirty="0" smtClean="0"/>
              <a:t>60‘000 WIR-Kunden und 50‘000 Privatkunden</a:t>
            </a:r>
          </a:p>
          <a:p>
            <a:r>
              <a:rPr lang="de-CH" dirty="0" smtClean="0"/>
              <a:t>4.1 Mia. Bilanzsumme</a:t>
            </a:r>
          </a:p>
          <a:p>
            <a:r>
              <a:rPr lang="de-CH" dirty="0" smtClean="0"/>
              <a:t>1.4 Mia. WIR-Umsatz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0" hangingPunct="0">
              <a:defRPr/>
            </a:pPr>
            <a:fld id="{D292F70C-9E3A-40E6-A3C9-ED272B1367C3}" type="datetime1">
              <a:rPr lang="de-CH" smtClean="0"/>
              <a:pPr eaLnBrk="0" hangingPunct="0">
                <a:defRPr/>
              </a:pPr>
              <a:t>20.11.2014</a:t>
            </a:fld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126D30-E12D-423C-AC0B-D5DBE5065D9B}" type="slidenum">
              <a:rPr lang="de-CH" smtClean="0"/>
              <a:pPr>
                <a:defRPr/>
              </a:pPr>
              <a:t>6</a:t>
            </a:fld>
            <a:endParaRPr lang="de-CH" dirty="0"/>
          </a:p>
        </p:txBody>
      </p:sp>
      <p:pic>
        <p:nvPicPr>
          <p:cNvPr id="8" name="Grafik 7" descr="filialen-karte-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2909176"/>
            <a:ext cx="3969512" cy="249150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4. WIR-System - Video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0" hangingPunct="0">
              <a:defRPr/>
            </a:pPr>
            <a:fld id="{40CDFCB0-FFA2-4E7D-9295-536DAF5065E8}" type="datetime1">
              <a:rPr lang="de-CH" smtClean="0"/>
              <a:pPr eaLnBrk="0" hangingPunct="0">
                <a:defRPr/>
              </a:pPr>
              <a:t>20.11.2014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126D30-E12D-423C-AC0B-D5DBE5065D9B}" type="slidenum">
              <a:rPr lang="de-CH" smtClean="0"/>
              <a:pPr>
                <a:defRPr/>
              </a:pPr>
              <a:t>7</a:t>
            </a:fld>
            <a:endParaRPr lang="de-CH" dirty="0"/>
          </a:p>
        </p:txBody>
      </p:sp>
      <p:pic>
        <p:nvPicPr>
          <p:cNvPr id="6" name="wir-bank-image-clip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357298"/>
            <a:ext cx="8128057" cy="45720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4.1. WIR-System - Prinzip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0" hangingPunct="0">
              <a:defRPr/>
            </a:pPr>
            <a:fld id="{40CDFCB0-FFA2-4E7D-9295-536DAF5065E8}" type="datetime1">
              <a:rPr lang="de-CH" smtClean="0"/>
              <a:pPr eaLnBrk="0" hangingPunct="0">
                <a:defRPr/>
              </a:pPr>
              <a:t>20.11.2014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126D30-E12D-423C-AC0B-D5DBE5065D9B}" type="slidenum">
              <a:rPr lang="de-CH" smtClean="0"/>
              <a:pPr>
                <a:defRPr/>
              </a:pPr>
              <a:t>8</a:t>
            </a:fld>
            <a:endParaRPr lang="de-CH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385763" y="1223963"/>
          <a:ext cx="8372475" cy="5272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4.2. WIR-</a:t>
            </a:r>
            <a:r>
              <a:rPr lang="de-CH" dirty="0" err="1" smtClean="0"/>
              <a:t>verrechnungsSystem</a:t>
            </a: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eaLnBrk="0" hangingPunct="0">
              <a:defRPr/>
            </a:pPr>
            <a:fld id="{F6470914-D3F6-4D1F-9883-0B7CA34D742D}" type="datetime1">
              <a:rPr lang="de-CH" smtClean="0"/>
              <a:pPr eaLnBrk="0" hangingPunct="0">
                <a:defRPr/>
              </a:pPr>
              <a:t>20.11.2014</a:t>
            </a:fld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126D30-E12D-423C-AC0B-D5DBE5065D9B}" type="slidenum">
              <a:rPr lang="de-CH" smtClean="0"/>
              <a:pPr>
                <a:defRPr/>
              </a:pPr>
              <a:t>9</a:t>
            </a:fld>
            <a:endParaRPr lang="de-CH" dirty="0"/>
          </a:p>
        </p:txBody>
      </p:sp>
      <p:cxnSp>
        <p:nvCxnSpPr>
          <p:cNvPr id="7" name="Gewinkelte Verbindung 26"/>
          <p:cNvCxnSpPr>
            <a:cxnSpLocks noChangeShapeType="1"/>
            <a:stCxn id="14" idx="1"/>
            <a:endCxn id="15" idx="3"/>
          </p:cNvCxnSpPr>
          <p:nvPr/>
        </p:nvCxnSpPr>
        <p:spPr bwMode="auto">
          <a:xfrm rot="10800000">
            <a:off x="3436938" y="2471738"/>
            <a:ext cx="681037" cy="2122487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004E9F"/>
            </a:solidFill>
            <a:round/>
            <a:headEnd/>
            <a:tailEnd type="arrow" w="med" len="med"/>
          </a:ln>
        </p:spPr>
      </p:cxnSp>
      <p:cxnSp>
        <p:nvCxnSpPr>
          <p:cNvPr id="8" name="Gewinkelte Verbindung 26"/>
          <p:cNvCxnSpPr>
            <a:cxnSpLocks noChangeShapeType="1"/>
            <a:stCxn id="14" idx="3"/>
            <a:endCxn id="13" idx="1"/>
          </p:cNvCxnSpPr>
          <p:nvPr/>
        </p:nvCxnSpPr>
        <p:spPr bwMode="auto">
          <a:xfrm>
            <a:off x="6089650" y="4594225"/>
            <a:ext cx="554038" cy="1588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004E9F"/>
            </a:solidFill>
            <a:round/>
            <a:headEnd/>
            <a:tailEnd type="arrow" w="med" len="med"/>
          </a:ln>
        </p:spPr>
      </p:cxn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643688" y="5041900"/>
            <a:ext cx="1881187" cy="1387475"/>
          </a:xfrm>
          <a:prstGeom prst="rect">
            <a:avLst/>
          </a:prstGeom>
          <a:solidFill>
            <a:srgbClr val="619428"/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de-CH" sz="2400" dirty="0">
                <a:solidFill>
                  <a:schemeClr val="bg1"/>
                </a:solidFill>
                <a:latin typeface="RotisSansSerif" pitchFamily="2" charset="0"/>
              </a:rPr>
              <a:t>Liquidität 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de-CH" sz="2400" dirty="0">
                <a:solidFill>
                  <a:schemeClr val="bg1"/>
                </a:solidFill>
                <a:latin typeface="RotisSansSerif" pitchFamily="2" charset="0"/>
              </a:rPr>
              <a:t>CHF</a:t>
            </a:r>
            <a:endParaRPr lang="de-DE" sz="2400" dirty="0">
              <a:solidFill>
                <a:schemeClr val="bg1"/>
              </a:solidFill>
              <a:latin typeface="RotisSansSerif" pitchFamily="2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85875" y="2900363"/>
            <a:ext cx="2151063" cy="3513137"/>
          </a:xfrm>
          <a:prstGeom prst="rect">
            <a:avLst/>
          </a:prstGeom>
          <a:solidFill>
            <a:srgbClr val="619428"/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de-CH" sz="3200" dirty="0">
                <a:solidFill>
                  <a:schemeClr val="bg1"/>
                </a:solidFill>
                <a:latin typeface="RotisSansSerif" pitchFamily="2" charset="0"/>
              </a:rPr>
              <a:t>Umsatz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de-CH" sz="3200" dirty="0">
                <a:solidFill>
                  <a:schemeClr val="bg1"/>
                </a:solidFill>
                <a:latin typeface="RotisSansSerif" pitchFamily="2" charset="0"/>
              </a:rPr>
              <a:t>CHF</a:t>
            </a:r>
            <a:endParaRPr lang="de-DE" sz="3200" dirty="0">
              <a:solidFill>
                <a:schemeClr val="bg1"/>
              </a:solidFill>
              <a:latin typeface="RotisSansSerif" pitchFamily="2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119563" y="3687763"/>
            <a:ext cx="1971675" cy="2744787"/>
          </a:xfrm>
          <a:prstGeom prst="rect">
            <a:avLst/>
          </a:prstGeom>
          <a:solidFill>
            <a:srgbClr val="619428"/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tIns="0" bIns="1306800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de-CH" sz="2400" dirty="0"/>
          </a:p>
          <a:p>
            <a:pPr algn="ctr" eaLnBrk="0" hangingPunct="0">
              <a:spcBef>
                <a:spcPct val="50000"/>
              </a:spcBef>
              <a:defRPr/>
            </a:pPr>
            <a:endParaRPr lang="de-CH" sz="2400" dirty="0"/>
          </a:p>
          <a:p>
            <a:pPr algn="ctr" eaLnBrk="0" hangingPunct="0">
              <a:spcBef>
                <a:spcPct val="50000"/>
              </a:spcBef>
              <a:defRPr/>
            </a:pPr>
            <a:endParaRPr lang="de-CH" sz="2400" dirty="0"/>
          </a:p>
          <a:p>
            <a:pPr algn="ctr" eaLnBrk="0" hangingPunct="0">
              <a:spcBef>
                <a:spcPct val="50000"/>
              </a:spcBef>
              <a:defRPr/>
            </a:pPr>
            <a:endParaRPr lang="de-CH" sz="2400" dirty="0"/>
          </a:p>
          <a:p>
            <a:pPr algn="ctr" eaLnBrk="0" hangingPunct="0">
              <a:spcBef>
                <a:spcPct val="50000"/>
              </a:spcBef>
              <a:defRPr/>
            </a:pPr>
            <a:endParaRPr lang="de-CH" sz="2400" dirty="0"/>
          </a:p>
          <a:p>
            <a:pPr algn="ctr" eaLnBrk="0" hangingPunct="0">
              <a:spcBef>
                <a:spcPct val="50000"/>
              </a:spcBef>
              <a:defRPr/>
            </a:pPr>
            <a:r>
              <a:rPr lang="de-CH" sz="2400" dirty="0">
                <a:solidFill>
                  <a:schemeClr val="bg1"/>
                </a:solidFill>
                <a:latin typeface="RotisSansSerif" pitchFamily="2" charset="0"/>
              </a:rPr>
              <a:t>Aufwand</a:t>
            </a:r>
            <a:endParaRPr lang="de-DE" sz="2400" dirty="0">
              <a:solidFill>
                <a:schemeClr val="bg1"/>
              </a:solidFill>
              <a:latin typeface="RotisSansSerif" pitchFamily="2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119563" y="2898775"/>
            <a:ext cx="1971675" cy="700088"/>
          </a:xfrm>
          <a:prstGeom prst="rect">
            <a:avLst/>
          </a:prstGeom>
          <a:solidFill>
            <a:srgbClr val="4B731F"/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e-CH" sz="2400" dirty="0">
                <a:solidFill>
                  <a:schemeClr val="bg1"/>
                </a:solidFill>
                <a:latin typeface="RotisSansSerif" pitchFamily="2" charset="0"/>
              </a:rPr>
              <a:t>Gewinn</a:t>
            </a:r>
            <a:endParaRPr lang="de-DE" sz="2400" dirty="0">
              <a:solidFill>
                <a:schemeClr val="bg1"/>
              </a:solidFill>
              <a:latin typeface="RotisSansSerif" pitchFamily="2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643688" y="4237038"/>
            <a:ext cx="1857375" cy="714375"/>
          </a:xfrm>
          <a:prstGeom prst="rect">
            <a:avLst/>
          </a:prstGeom>
          <a:solidFill>
            <a:srgbClr val="004E9F"/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e-CH" sz="2400" dirty="0">
                <a:solidFill>
                  <a:schemeClr val="bg1"/>
                </a:solidFill>
                <a:latin typeface="RotisSansSerif" pitchFamily="2" charset="0"/>
              </a:rPr>
              <a:t>Erhöhung</a:t>
            </a:r>
            <a:endParaRPr lang="de-DE" sz="2400" dirty="0">
              <a:solidFill>
                <a:schemeClr val="bg1"/>
              </a:solidFill>
              <a:latin typeface="RotisSansSerif" pitchFamily="2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117975" y="4237038"/>
            <a:ext cx="1971675" cy="714375"/>
          </a:xfrm>
          <a:prstGeom prst="rect">
            <a:avLst/>
          </a:prstGeom>
          <a:solidFill>
            <a:srgbClr val="004E9F"/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e-CH" sz="2400" dirty="0">
                <a:solidFill>
                  <a:schemeClr val="bg1"/>
                </a:solidFill>
                <a:latin typeface="RotisSansSerif" pitchFamily="2" charset="0"/>
              </a:rPr>
              <a:t>WIR</a:t>
            </a:r>
            <a:endParaRPr lang="de-DE" sz="2400" dirty="0">
              <a:solidFill>
                <a:schemeClr val="bg1"/>
              </a:solidFill>
              <a:latin typeface="RotisSansSerif" pitchFamily="2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285875" y="2122488"/>
            <a:ext cx="2151063" cy="700087"/>
          </a:xfrm>
          <a:prstGeom prst="rect">
            <a:avLst/>
          </a:prstGeom>
          <a:solidFill>
            <a:srgbClr val="004E9F"/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de-CH" sz="2400" dirty="0">
                <a:solidFill>
                  <a:schemeClr val="bg1"/>
                </a:solidFill>
                <a:latin typeface="RotisSansSerif" pitchFamily="2" charset="0"/>
              </a:rPr>
              <a:t>Zusatzumsatz 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de-CH" sz="2400" dirty="0">
                <a:solidFill>
                  <a:schemeClr val="bg1"/>
                </a:solidFill>
                <a:latin typeface="RotisSansSerif" pitchFamily="2" charset="0"/>
              </a:rPr>
              <a:t>WIR</a:t>
            </a:r>
            <a:endParaRPr lang="de-DE" sz="2400" dirty="0">
              <a:solidFill>
                <a:schemeClr val="bg1"/>
              </a:solidFill>
              <a:latin typeface="RotisSansSerif" pitchFamily="2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285875" y="1344613"/>
            <a:ext cx="2151063" cy="714375"/>
          </a:xfrm>
          <a:prstGeom prst="rect">
            <a:avLst/>
          </a:prstGeom>
          <a:solidFill>
            <a:srgbClr val="004A8F">
              <a:alpha val="74902"/>
            </a:srgbClr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lIns="54000" rIns="54000"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de-CH" sz="2400" dirty="0">
                <a:solidFill>
                  <a:schemeClr val="bg1"/>
                </a:solidFill>
                <a:latin typeface="RotisSansSerif" pitchFamily="2" charset="0"/>
              </a:rPr>
              <a:t>Zusatzumsatz 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de-CH" sz="2400" dirty="0">
                <a:solidFill>
                  <a:schemeClr val="bg1"/>
                </a:solidFill>
                <a:latin typeface="RotisSansSerif" pitchFamily="2" charset="0"/>
              </a:rPr>
              <a:t>CHF</a:t>
            </a:r>
            <a:endParaRPr lang="de-DE" sz="2400" dirty="0">
              <a:solidFill>
                <a:schemeClr val="bg1"/>
              </a:solidFill>
              <a:latin typeface="RotisSansSerif" pitchFamily="2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572000" y="1692275"/>
            <a:ext cx="34925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de-CH" sz="2800" b="1">
                <a:solidFill>
                  <a:srgbClr val="C00000"/>
                </a:solidFill>
                <a:latin typeface="RotisSansSerif" pitchFamily="2" charset="0"/>
              </a:rPr>
              <a:t>Gesamter Mehrumsatz dank WIR</a:t>
            </a:r>
            <a:endParaRPr lang="de-DE" sz="2800" b="1">
              <a:solidFill>
                <a:srgbClr val="C00000"/>
              </a:solidFill>
              <a:latin typeface="RotisSansSerif" pitchFamily="2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28625" y="765175"/>
            <a:ext cx="4643438" cy="4619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400" b="1" dirty="0">
                <a:solidFill>
                  <a:schemeClr val="bg1"/>
                </a:solidFill>
                <a:latin typeface="RotisSansSerif" pitchFamily="2" charset="0"/>
              </a:rPr>
              <a:t>Einfluss von WIR im Unternehmen</a:t>
            </a:r>
            <a:endParaRPr lang="de-DE" sz="2400" b="1" dirty="0">
              <a:solidFill>
                <a:schemeClr val="bg1"/>
              </a:solidFill>
              <a:latin typeface="RotisSansSerif" pitchFamily="2" charset="0"/>
            </a:endParaRPr>
          </a:p>
        </p:txBody>
      </p:sp>
      <p:grpSp>
        <p:nvGrpSpPr>
          <p:cNvPr id="19" name="Gruppieren 40"/>
          <p:cNvGrpSpPr>
            <a:grpSpLocks/>
          </p:cNvGrpSpPr>
          <p:nvPr/>
        </p:nvGrpSpPr>
        <p:grpSpPr bwMode="auto">
          <a:xfrm>
            <a:off x="3867150" y="1387475"/>
            <a:ext cx="704850" cy="1490663"/>
            <a:chOff x="3867144" y="1181099"/>
            <a:chExt cx="704855" cy="1738309"/>
          </a:xfrm>
        </p:grpSpPr>
        <p:sp>
          <p:nvSpPr>
            <p:cNvPr id="20" name="Runde Klammer rechts 30"/>
            <p:cNvSpPr>
              <a:spLocks/>
            </p:cNvSpPr>
            <p:nvPr/>
          </p:nvSpPr>
          <p:spPr bwMode="auto">
            <a:xfrm>
              <a:off x="3867144" y="1181099"/>
              <a:ext cx="133352" cy="1738309"/>
            </a:xfrm>
            <a:prstGeom prst="rightBracket">
              <a:avLst>
                <a:gd name="adj" fmla="val 8328"/>
              </a:avLst>
            </a:prstGeom>
            <a:noFill/>
            <a:ln w="38100" algn="ctr">
              <a:solidFill>
                <a:srgbClr val="004E9F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CH">
                <a:latin typeface="RotisSansSerif" pitchFamily="2" charset="0"/>
              </a:endParaRPr>
            </a:p>
          </p:txBody>
        </p:sp>
        <p:cxnSp>
          <p:nvCxnSpPr>
            <p:cNvPr id="21" name="Gerade Verbindung mit Pfeil 34"/>
            <p:cNvCxnSpPr>
              <a:cxnSpLocks noChangeShapeType="1"/>
              <a:stCxn id="20" idx="2"/>
              <a:endCxn id="17" idx="1"/>
            </p:cNvCxnSpPr>
            <p:nvPr/>
          </p:nvCxnSpPr>
          <p:spPr bwMode="auto">
            <a:xfrm flipV="1">
              <a:off x="4000496" y="2042849"/>
              <a:ext cx="571503" cy="7405"/>
            </a:xfrm>
            <a:prstGeom prst="straightConnector1">
              <a:avLst/>
            </a:prstGeom>
            <a:noFill/>
            <a:ln w="31750" algn="ctr">
              <a:solidFill>
                <a:srgbClr val="004E9F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utoUpdateAnimBg="0"/>
      <p:bldP spid="18" grpId="0" animBg="1"/>
    </p:bldLst>
  </p:timing>
</p:sld>
</file>

<file path=ppt/theme/theme1.xml><?xml version="1.0" encoding="utf-8"?>
<a:theme xmlns:a="http://schemas.openxmlformats.org/drawingml/2006/main" name="blank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chemeClr val="tx1"/>
          </a:solidFill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2008</Words>
  <Application>Microsoft Office PowerPoint</Application>
  <PresentationFormat>Bildschirmpräsentation (4:3)</PresentationFormat>
  <Paragraphs>768</Paragraphs>
  <Slides>24</Slides>
  <Notes>5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blank</vt:lpstr>
      <vt:lpstr>Das WIR-system – ihre chance</vt:lpstr>
      <vt:lpstr>Ablauf</vt:lpstr>
      <vt:lpstr>1. Geschichte</vt:lpstr>
      <vt:lpstr>2. Positionierung</vt:lpstr>
      <vt:lpstr>3. Wir bank heute</vt:lpstr>
      <vt:lpstr>3.1. WIR Bank Heute</vt:lpstr>
      <vt:lpstr>4. WIR-System - Video</vt:lpstr>
      <vt:lpstr>4.1. WIR-System - Prinzip</vt:lpstr>
      <vt:lpstr>4.2. WIR-verrechnungsSystem </vt:lpstr>
      <vt:lpstr>4.3. WIR-System – Kundenbeispiel</vt:lpstr>
      <vt:lpstr>4.3. WIR-System – kundenbeispiel</vt:lpstr>
      <vt:lpstr>4.3. WIR-System – Kundenbeispiel</vt:lpstr>
      <vt:lpstr>4.3. WIR-System – Kundenbeispiel</vt:lpstr>
      <vt:lpstr>4.3. WIR-System – Kundenbeispiel</vt:lpstr>
      <vt:lpstr>4.3. WIR-System – Kundenbeispiel</vt:lpstr>
      <vt:lpstr>4.4. WIR-System - Einnahmen</vt:lpstr>
      <vt:lpstr>4.5. WIR-System - Ausgaben</vt:lpstr>
      <vt:lpstr>4.6. WIR-System - Ausgaben</vt:lpstr>
      <vt:lpstr>4.7. WIR-System - Netzwerk</vt:lpstr>
      <vt:lpstr>5. Produkte-palette WIR</vt:lpstr>
      <vt:lpstr>6. Produkte-palette CHF</vt:lpstr>
      <vt:lpstr>6. Produkte-palette CHF</vt:lpstr>
      <vt:lpstr>7. Fragen</vt:lpstr>
      <vt:lpstr>Besten Dank für ihre aufmerksamkeit</vt:lpstr>
    </vt:vector>
  </TitlesOfParts>
  <Company>WIR Bank Genossenschaft, Basel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WIR-System </dc:title>
  <dc:creator>Marco Wolleb</dc:creator>
  <dc:description/>
  <cp:lastModifiedBy>stoffel raphael</cp:lastModifiedBy>
  <cp:revision>86</cp:revision>
  <dcterms:created xsi:type="dcterms:W3CDTF">2014-05-12T12:23:14Z</dcterms:created>
  <dcterms:modified xsi:type="dcterms:W3CDTF">2014-11-20T09:48:51Z</dcterms:modified>
</cp:coreProperties>
</file>